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8">
          <p15:clr>
            <a:srgbClr val="A4A3A4"/>
          </p15:clr>
        </p15:guide>
        <p15:guide id="2" pos="31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1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84" y="108"/>
      </p:cViewPr>
      <p:guideLst>
        <p:guide orient="horz" pos="2158"/>
        <p:guide pos="31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899" y="2965651"/>
            <a:ext cx="8964613" cy="544312"/>
          </a:xfrm>
        </p:spPr>
        <p:txBody>
          <a:bodyPr anchor="b">
            <a:normAutofit/>
          </a:bodyPr>
          <a:lstStyle>
            <a:lvl1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899" y="3528218"/>
            <a:ext cx="8964613" cy="365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US" altLang="en-US" sz="2000" b="0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클릭하여 마스터 부제목 스타일 편집</a:t>
            </a:r>
            <a:endParaRPr lang="en-US" dirty="0"/>
          </a:p>
        </p:txBody>
      </p:sp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74DB6A2A-B8CF-9EF9-109F-00FAC05AC2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6899" y="4110336"/>
            <a:ext cx="8964613" cy="365125"/>
          </a:xfrm>
        </p:spPr>
        <p:txBody>
          <a:bodyPr>
            <a:noAutofit/>
          </a:bodyPr>
          <a:lstStyle>
            <a:lvl1pPr>
              <a:defRPr lang="ko-KR" altLang="en-US" sz="14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164F921-7073-35FC-C148-E0CFA3730E16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7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제목 및 내용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t="9630" r="74997"/>
          <a:stretch/>
        </p:blipFill>
        <p:spPr>
          <a:xfrm>
            <a:off x="359866" y="6417733"/>
            <a:ext cx="342867" cy="22593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1C4C1FB2-902F-FC76-79C4-704B426BE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65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제목 및 내용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28387769-01C6-AE2E-C082-0A55EFF2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42F4A4-A3E6-48AF-B91C-A2A3A8170835}" type="slidenum">
              <a:rPr lang="en-US" altLang="ko-KR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7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1605ABA-0BDC-1282-AE35-F952CA02A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9866" y="6393657"/>
            <a:ext cx="1371304" cy="25000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0D539BD5-B8EA-8B2C-DBD7-E25906EC8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88F0EF76-8904-9876-D354-1BE66810C7E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2719567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046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07D00C-9694-12C3-F1C2-C3CB52DAD4EC}"/>
              </a:ext>
            </a:extLst>
          </p:cNvPr>
          <p:cNvSpPr txBox="1"/>
          <p:nvPr userDrawn="1"/>
        </p:nvSpPr>
        <p:spPr>
          <a:xfrm>
            <a:off x="596900" y="3117334"/>
            <a:ext cx="6657340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E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ND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O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F 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D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OCUMENTS</a:t>
            </a:r>
            <a:r>
              <a:rPr lang="en-US" altLang="ko-KR" sz="26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6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27769F8A-2090-CBFD-70EF-AB350C765581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9DEFBED8-F5E3-843D-6923-BD147661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5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AEE08DC5-31CB-9FA6-4062-1EF977F7FB2A}"/>
              </a:ext>
            </a:extLst>
          </p:cNvPr>
          <p:cNvSpPr/>
          <p:nvPr userDrawn="1"/>
        </p:nvSpPr>
        <p:spPr>
          <a:xfrm>
            <a:off x="5168265" y="15233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/>
          </a:solidFill>
          <a:ln>
            <a:solidFill>
              <a:srgbClr val="00B1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62"/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51CD2C2C-76F4-3DE3-480A-44929A6C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32663" y="6356352"/>
            <a:ext cx="2228850" cy="365125"/>
          </a:xfrm>
        </p:spPr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7FEAA-EC0E-96F3-8FCA-948B80443410}"/>
              </a:ext>
            </a:extLst>
          </p:cNvPr>
          <p:cNvSpPr txBox="1"/>
          <p:nvPr userDrawn="1"/>
        </p:nvSpPr>
        <p:spPr>
          <a:xfrm>
            <a:off x="596899" y="3091934"/>
            <a:ext cx="4356101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T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HANK 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Y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</a:rPr>
              <a:t>OU</a:t>
            </a:r>
            <a:r>
              <a:rPr lang="en-US" altLang="ko-KR" sz="2800" b="1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1EC"/>
                </a:solidFill>
              </a:rPr>
              <a:t>.</a:t>
            </a:r>
            <a:endParaRPr lang="ko-KR" altLang="en-US" sz="2800" b="1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B1EC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5" y="731279"/>
            <a:ext cx="700332" cy="3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1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120">
          <p15:clr>
            <a:srgbClr val="FBAE40"/>
          </p15:clr>
        </p15:guide>
        <p15:guide id="2" pos="3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901" y="1675731"/>
            <a:ext cx="8622904" cy="4196633"/>
          </a:xfrm>
          <a:prstGeom prst="rect">
            <a:avLst/>
          </a:prstGeo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lang="ko-KR" altLang="en-US" sz="1700" b="0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16686" lvl="0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413C77-CFFA-0DD6-021D-43893EFC37C5}"/>
              </a:ext>
            </a:extLst>
          </p:cNvPr>
          <p:cNvSpPr txBox="1"/>
          <p:nvPr userDrawn="1"/>
        </p:nvSpPr>
        <p:spPr>
          <a:xfrm>
            <a:off x="602357" y="644042"/>
            <a:ext cx="5018782" cy="4200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defTabSz="742923" rtl="0" eaLnBrk="1" latin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rgbClr val="00B1EC"/>
                </a:solidFill>
                <a:latin typeface="+mj-lt"/>
                <a:ea typeface="+mj-ea"/>
                <a:cs typeface="+mj-cs"/>
              </a:rPr>
              <a:t>C</a:t>
            </a:r>
            <a:r>
              <a:rPr lang="en-US" altLang="ko-KR" sz="3033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ontents</a:t>
            </a:r>
            <a:endParaRPr lang="ko-KR" altLang="en-US" sz="3033" b="1" kern="1200" dirty="0">
              <a:ln w="0"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A2B1AB77-1C2C-DFE0-002D-96FF2FD6B80C}"/>
              </a:ext>
            </a:extLst>
          </p:cNvPr>
          <p:cNvSpPr/>
          <p:nvPr userDrawn="1"/>
        </p:nvSpPr>
        <p:spPr>
          <a:xfrm>
            <a:off x="5320665" y="1675732"/>
            <a:ext cx="3800476" cy="4196633"/>
          </a:xfrm>
          <a:custGeom>
            <a:avLst/>
            <a:gdLst>
              <a:gd name="connsiteX0" fmla="*/ 3446443 w 5029200"/>
              <a:gd name="connsiteY0" fmla="*/ 475043 h 5577840"/>
              <a:gd name="connsiteX1" fmla="*/ 853440 w 5029200"/>
              <a:gd name="connsiteY1" fmla="*/ 5077506 h 5577840"/>
              <a:gd name="connsiteX2" fmla="*/ 1592917 w 5029200"/>
              <a:gd name="connsiteY2" fmla="*/ 5077506 h 5577840"/>
              <a:gd name="connsiteX3" fmla="*/ 4185920 w 5029200"/>
              <a:gd name="connsiteY3" fmla="*/ 475043 h 5577840"/>
              <a:gd name="connsiteX4" fmla="*/ 3140383 w 5029200"/>
              <a:gd name="connsiteY4" fmla="*/ 0 h 5577840"/>
              <a:gd name="connsiteX5" fmla="*/ 5029200 w 5029200"/>
              <a:gd name="connsiteY5" fmla="*/ 0 h 5577840"/>
              <a:gd name="connsiteX6" fmla="*/ 1888817 w 5029200"/>
              <a:gd name="connsiteY6" fmla="*/ 5577840 h 5577840"/>
              <a:gd name="connsiteX7" fmla="*/ 0 w 5029200"/>
              <a:gd name="connsiteY7" fmla="*/ 5577840 h 557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29200" h="5577840">
                <a:moveTo>
                  <a:pt x="3446443" y="475043"/>
                </a:moveTo>
                <a:lnTo>
                  <a:pt x="853440" y="5077506"/>
                </a:lnTo>
                <a:lnTo>
                  <a:pt x="1592917" y="5077506"/>
                </a:lnTo>
                <a:lnTo>
                  <a:pt x="4185920" y="475043"/>
                </a:lnTo>
                <a:close/>
                <a:moveTo>
                  <a:pt x="3140383" y="0"/>
                </a:moveTo>
                <a:lnTo>
                  <a:pt x="5029200" y="0"/>
                </a:lnTo>
                <a:lnTo>
                  <a:pt x="1888817" y="5577840"/>
                </a:lnTo>
                <a:lnTo>
                  <a:pt x="0" y="5577840"/>
                </a:lnTo>
                <a:close/>
              </a:path>
            </a:pathLst>
          </a:custGeom>
          <a:solidFill>
            <a:srgbClr val="00B1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ko-KR" altLang="en-US" sz="1462"/>
          </a:p>
        </p:txBody>
      </p:sp>
    </p:spTree>
    <p:extLst>
      <p:ext uri="{BB962C8B-B14F-4D97-AF65-F5344CB8AC3E}">
        <p14:creationId xmlns:p14="http://schemas.microsoft.com/office/powerpoint/2010/main" val="63028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366" y="1061391"/>
            <a:ext cx="9217025" cy="518477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CF54-3910-4C3D-922B-91ABAA1BE900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79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5B9C2C-CF4A-54CD-B225-13DA0B944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8C4F2F-4411-1FC8-3548-9A9B9FF64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851E-9C7F-4C2F-97E4-07916600D781}" type="datetime1">
              <a:rPr lang="en-US" altLang="ko-KR" smtClean="0">
                <a:ea typeface="Roboto" panose="02000000000000000000" pitchFamily="2" charset="0"/>
              </a:rPr>
              <a:t>6/18/2025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B685030-3F94-A88D-7C8F-9F9FEE3D4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C2A5C36-8702-7607-0443-703DFCEC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4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C87747D-DDC5-ED04-0BA4-02AC033083E5}"/>
              </a:ext>
            </a:extLst>
          </p:cNvPr>
          <p:cNvCxnSpPr/>
          <p:nvPr userDrawn="1"/>
        </p:nvCxnSpPr>
        <p:spPr>
          <a:xfrm>
            <a:off x="359869" y="887136"/>
            <a:ext cx="9186267" cy="0"/>
          </a:xfrm>
          <a:prstGeom prst="line">
            <a:avLst/>
          </a:prstGeom>
          <a:ln w="38100">
            <a:solidFill>
              <a:srgbClr val="00B1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9864" y="1066523"/>
            <a:ext cx="4531224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066522"/>
            <a:ext cx="4608513" cy="5170765"/>
          </a:xfrm>
          <a:prstGeom prst="rect">
            <a:avLst/>
          </a:prstGeom>
        </p:spPr>
        <p:txBody>
          <a:bodyPr/>
          <a:lstStyle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854E9-D11A-4559-B0C4-C7AEE6921778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918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262" y="404814"/>
            <a:ext cx="920312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262" y="1762128"/>
            <a:ext cx="9217026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lang="ko-KR" altLang="en-US" sz="1400" b="1" kern="120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827" y="2205039"/>
            <a:ext cx="9213686" cy="39846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200" b="0"/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65124-2AE0-4DC3-86EA-19D49BBEEF7F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53366" y="1061391"/>
            <a:ext cx="9217025" cy="46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  <a:endParaRPr 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92136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55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88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6640" y="1762128"/>
            <a:ext cx="4521600" cy="3349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46600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036640" y="2205038"/>
            <a:ext cx="451202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D97A4A9-F6C5-B0BA-B627-E5D5C551DD30}"/>
              </a:ext>
            </a:extLst>
          </p:cNvPr>
          <p:cNvCxnSpPr>
            <a:cxnSpLocks/>
          </p:cNvCxnSpPr>
          <p:nvPr userDrawn="1"/>
        </p:nvCxnSpPr>
        <p:spPr>
          <a:xfrm>
            <a:off x="359865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9BCCCEE8-07E0-854E-5CFE-88E14308BBF9}"/>
              </a:ext>
            </a:extLst>
          </p:cNvPr>
          <p:cNvCxnSpPr>
            <a:cxnSpLocks/>
          </p:cNvCxnSpPr>
          <p:nvPr userDrawn="1"/>
        </p:nvCxnSpPr>
        <p:spPr>
          <a:xfrm>
            <a:off x="5014911" y="2097940"/>
            <a:ext cx="45337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702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864" y="404814"/>
            <a:ext cx="9201649" cy="500061"/>
          </a:xfr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lang="en-US" altLang="en-US" sz="2400" b="1" kern="120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335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9864" y="1052513"/>
            <a:ext cx="9201647" cy="7087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ko-KR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marL="0" lvl="0" indent="0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8512" y="1853706"/>
            <a:ext cx="457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b">
            <a:normAutofit/>
          </a:bodyPr>
          <a:lstStyle>
            <a:lvl1pPr marL="0" indent="0" algn="ctr">
              <a:buNone/>
              <a:defRPr lang="ko-KR" altLang="en-US" sz="1400" b="1" strike="noStrike" kern="1200" noProof="0" dirty="0" smtClean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0987" y="2205038"/>
            <a:ext cx="4566502" cy="4032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9ACE-F781-4D31-92EC-91DC92306F54}" type="datetime1">
              <a:rPr lang="en-US" altLang="ko-KR" smtClean="0"/>
              <a:t>6/18/2025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2F4A4-A3E6-48AF-B91C-A2A3A817083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57A9C05-FA3D-E3FB-DEDB-B4E72F14A72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988512" y="2205038"/>
            <a:ext cx="4573001" cy="403224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742923" rtl="0" eaLnBrk="1" latinLnBrk="1" hangingPunct="1">
              <a:lnSpc>
                <a:spcPct val="100000"/>
              </a:lnSpc>
              <a:spcBef>
                <a:spcPct val="0"/>
              </a:spcBef>
              <a:defRPr lang="en-US" altLang="en-US" sz="1400" b="0" strike="noStrike" kern="1200" noProof="0" dirty="0">
                <a:ln w="0">
                  <a:solidFill>
                    <a:schemeClr val="accent1">
                      <a:shade val="95000"/>
                      <a:satMod val="105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131876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38" y="6426197"/>
            <a:ext cx="313061" cy="1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9866" y="413698"/>
            <a:ext cx="9201647" cy="48231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12926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742923" rtl="0" eaLnBrk="1" latinLnBrk="1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313FF649-6D8C-4C61-9031-0F464747A6DB}" type="datetime1">
              <a:rPr lang="en-US" altLang="ko-KR" smtClean="0">
                <a:ea typeface="Roboto" panose="02000000000000000000" pitchFamily="2" charset="0"/>
              </a:rPr>
              <a:t>6/18/2025</a:t>
            </a:fld>
            <a:endParaRPr lang="en-US" dirty="0">
              <a:ea typeface="Roboto" panose="02000000000000000000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ctr" defTabSz="742923" rtl="0" eaLnBrk="1" latinLnBrk="1" hangingPunct="1">
              <a:lnSpc>
                <a:spcPct val="100000"/>
              </a:lnSpc>
              <a:defRPr lang="ko-KR" altLang="en-US" sz="1000" kern="1200" dirty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32663" y="6356352"/>
            <a:ext cx="22288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457200" rtl="0" eaLnBrk="1" latinLnBrk="0" hangingPunct="1">
              <a:lnSpc>
                <a:spcPct val="100000"/>
              </a:lnSpc>
              <a:defRPr lang="ko-KR" altLang="en-US" sz="1000" kern="1200" smtClean="0">
                <a:ln w="0"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+mn-ea"/>
                <a:cs typeface="+mn-cs"/>
              </a:defRPr>
            </a:lvl1pPr>
          </a:lstStyle>
          <a:p>
            <a:fld id="{5342F4A4-A3E6-48AF-B91C-A2A3A8170835}" type="slidenum">
              <a:rPr lang="en-US" altLang="ko-KR" smtClean="0">
                <a:ea typeface="Roboto" panose="02000000000000000000" pitchFamily="2" charset="0"/>
              </a:rPr>
              <a:pPr/>
              <a:t>‹#›</a:t>
            </a:fld>
            <a:endParaRPr lang="en-US" dirty="0">
              <a:ea typeface="Roboto" panose="02000000000000000000" pitchFamily="2" charset="0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E87309D-79DB-AB92-78FF-C8A618CA79CA}"/>
              </a:ext>
            </a:extLst>
          </p:cNvPr>
          <p:cNvCxnSpPr>
            <a:cxnSpLocks/>
          </p:cNvCxnSpPr>
          <p:nvPr userDrawn="1"/>
        </p:nvCxnSpPr>
        <p:spPr>
          <a:xfrm>
            <a:off x="359869" y="887136"/>
            <a:ext cx="920164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0E6D5D96-ED48-9E01-31A1-9783E5A46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004" y="1061391"/>
            <a:ext cx="9194510" cy="518477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marL="433372" lvl="1" indent="-216686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o-KR" altLang="en-US" dirty="0"/>
              <a:t>두 번째 수준</a:t>
            </a:r>
          </a:p>
          <a:p>
            <a:pPr marL="804833" lvl="2" indent="-27859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lphaUcPeriod"/>
            </a:pPr>
            <a:r>
              <a:rPr lang="ko-KR" altLang="en-US" dirty="0"/>
              <a:t>세 번째 수준</a:t>
            </a:r>
          </a:p>
          <a:p>
            <a:pPr marL="1165976" lvl="3" indent="-268277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+mj-ea"/>
              <a:buAutoNum type="circleNumDbPlain"/>
            </a:pPr>
            <a:r>
              <a:rPr lang="ko-KR" altLang="en-US" dirty="0"/>
              <a:t>네 번째 수준</a:t>
            </a:r>
          </a:p>
          <a:p>
            <a:pPr marL="1454890" lvl="4" indent="-185731" algn="l" defTabSz="742923" rtl="0" eaLnBrk="1" latin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ko-KR" altLang="en-US" dirty="0"/>
              <a:t>다섯 번째 수준</a:t>
            </a:r>
          </a:p>
        </p:txBody>
      </p:sp>
    </p:spTree>
    <p:extLst>
      <p:ext uri="{BB962C8B-B14F-4D97-AF65-F5344CB8AC3E}">
        <p14:creationId xmlns:p14="http://schemas.microsoft.com/office/powerpoint/2010/main" val="313284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6" r:id="rId9"/>
    <p:sldLayoutId id="2147483681" r:id="rId10"/>
    <p:sldLayoutId id="2147483682" r:id="rId11"/>
    <p:sldLayoutId id="2147483683" r:id="rId12"/>
    <p:sldLayoutId id="2147483687" r:id="rId13"/>
    <p:sldLayoutId id="2147483684" r:id="rId14"/>
    <p:sldLayoutId id="2147483685" r:id="rId15"/>
  </p:sldLayoutIdLst>
  <p:hf hdr="0" ftr="0" dt="0"/>
  <p:txStyles>
    <p:titleStyle>
      <a:lvl1pPr algn="l" defTabSz="742923" rtl="0" eaLnBrk="1" latinLnBrk="1" hangingPunct="1">
        <a:lnSpc>
          <a:spcPct val="100000"/>
        </a:lnSpc>
        <a:spcBef>
          <a:spcPct val="0"/>
        </a:spcBef>
        <a:buNone/>
        <a:defRPr lang="en-US" altLang="en-US" sz="2400" b="1" kern="1200" spc="-70" baseline="0" dirty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None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  <a:lvl2pPr marL="559586" indent="-342900" algn="l" defTabSz="742923" rtl="0" eaLnBrk="1" latinLnBrk="1" hangingPunct="1">
        <a:lnSpc>
          <a:spcPct val="100000"/>
        </a:lnSpc>
        <a:spcBef>
          <a:spcPct val="0"/>
        </a:spcBef>
        <a:buFont typeface="+mj-lt"/>
        <a:buAutoNum type="arabicPeriod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2pPr>
      <a:lvl3pPr marL="869136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3pPr>
      <a:lvl4pPr marL="1240599" indent="-34290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4pPr>
      <a:lvl5pPr marL="1554909" indent="-285750" algn="l" defTabSz="742923" rtl="0" eaLnBrk="1" latinLnBrk="1" hangingPunct="1">
        <a:lnSpc>
          <a:spcPct val="100000"/>
        </a:lnSpc>
        <a:spcBef>
          <a:spcPct val="0"/>
        </a:spcBef>
        <a:buFont typeface="Arial" panose="020B0604020202020204" pitchFamily="34" charset="0"/>
        <a:buChar char="•"/>
        <a:defRPr lang="ko-KR" altLang="en-US" sz="1400" b="0" strike="noStrike" kern="1200" spc="-70" baseline="0" noProof="0" dirty="0" smtClean="0">
          <a:ln w="0">
            <a:solidFill>
              <a:schemeClr val="accent1">
                <a:shade val="95000"/>
                <a:satMod val="105000"/>
                <a:alpha val="0"/>
              </a:schemeClr>
            </a:solidFill>
          </a:ln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17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orient="horz" pos="663">
          <p15:clr>
            <a:srgbClr val="F26B43"/>
          </p15:clr>
        </p15:guide>
        <p15:guide id="5" pos="6023">
          <p15:clr>
            <a:srgbClr val="F26B43"/>
          </p15:clr>
        </p15:guide>
        <p15:guide id="6" orient="horz" pos="3929">
          <p15:clr>
            <a:srgbClr val="F26B43"/>
          </p15:clr>
        </p15:guide>
        <p15:guide id="7" orient="horz" pos="1321">
          <p15:clr>
            <a:srgbClr val="F26B43"/>
          </p15:clr>
        </p15:guide>
        <p15:guide id="8" orient="horz" pos="255">
          <p15:clr>
            <a:srgbClr val="F26B43"/>
          </p15:clr>
        </p15:guide>
        <p15:guide id="9" pos="376">
          <p15:clr>
            <a:srgbClr val="F26B43"/>
          </p15:clr>
        </p15:guide>
        <p15:guide id="10" orient="horz" pos="138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>
                <a:latin typeface="맑은 고딕"/>
                <a:ea typeface="맑은 고딕"/>
              </a:rPr>
              <a:t>제안 신청서</a:t>
            </a:r>
            <a:r>
              <a:rPr lang="en-US" altLang="ko-KR">
                <a:latin typeface="맑은 고딕"/>
                <a:ea typeface="맑은 고딕"/>
              </a:rPr>
              <a:t>(1/2)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7475" y="998730"/>
            <a:ext cx="2101077" cy="29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>
                <a:solidFill>
                  <a:prstClr val="black"/>
                </a:solidFill>
                <a:latin typeface="맑은 고딕"/>
                <a:ea typeface="맑은 고딕"/>
              </a:rPr>
              <a:t>■ </a:t>
            </a:r>
            <a:r>
              <a:rPr lang="ko-KR" altLang="en-US" sz="1400" u="sng">
                <a:solidFill>
                  <a:prstClr val="black"/>
                </a:solidFill>
                <a:latin typeface="맑은 고딕"/>
                <a:ea typeface="맑은 고딕"/>
              </a:rPr>
              <a:t>제안 유형</a:t>
            </a:r>
            <a:endParaRPr lang="en-US" altLang="ko-KR" sz="1400" b="0" u="sng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887" y="1268760"/>
            <a:ext cx="7842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>
                <a:latin typeface="맑은 고딕"/>
                <a:ea typeface="맑은 고딕"/>
                <a:sym typeface="Wingdings"/>
              </a:rPr>
              <a:t>Track3(HL</a:t>
            </a:r>
            <a:r>
              <a:rPr lang="ko-KR" altLang="en-US" sz="1200">
                <a:latin typeface="맑은 고딕"/>
                <a:ea typeface="맑은 고딕"/>
                <a:sym typeface="Wingdings"/>
              </a:rPr>
              <a:t>그룹의 미래경쟁력 확보에 기여할 수 있는 </a:t>
            </a:r>
            <a:r>
              <a:rPr lang="en-US" altLang="ko-KR" sz="1200">
                <a:latin typeface="맑은 고딕"/>
                <a:ea typeface="맑은 고딕"/>
                <a:sym typeface="Wingdings"/>
              </a:rPr>
              <a:t>New Business Idea)</a:t>
            </a:r>
            <a:endParaRPr lang="en-US" altLang="ko-KR" sz="1200" b="0">
              <a:solidFill>
                <a:schemeClr val="bg2">
                  <a:lumMod val="25000"/>
                </a:schemeClr>
              </a:solidFill>
              <a:latin typeface="맑은 고딕"/>
              <a:ea typeface="맑은 고딕"/>
              <a:sym typeface="Wingding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475" y="1763815"/>
            <a:ext cx="2101077" cy="29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>
                <a:solidFill>
                  <a:prstClr val="black"/>
                </a:solidFill>
                <a:latin typeface="맑은 고딕"/>
                <a:ea typeface="맑은 고딕"/>
              </a:rPr>
              <a:t>■ </a:t>
            </a:r>
            <a:r>
              <a:rPr lang="ko-KR" altLang="en-US" sz="1400" u="sng">
                <a:solidFill>
                  <a:prstClr val="black"/>
                </a:solidFill>
                <a:latin typeface="맑은 고딕"/>
                <a:ea typeface="맑은 고딕"/>
              </a:rPr>
              <a:t>제안 아이디어명</a:t>
            </a:r>
            <a:endParaRPr lang="en-US" altLang="ko-KR" sz="1400" b="0" u="sng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3742" y="2058565"/>
            <a:ext cx="1613943" cy="35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아이디어명 </a:t>
            </a:r>
            <a:r>
              <a:rPr lang="en-US" altLang="ko-KR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:</a:t>
            </a:r>
            <a:endParaRPr lang="en-US" altLang="ko-KR" sz="1200" b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7475" y="2460132"/>
            <a:ext cx="54456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>
                <a:solidFill>
                  <a:prstClr val="black"/>
                </a:solidFill>
                <a:latin typeface="맑은 고딕"/>
                <a:ea typeface="맑은 고딕"/>
              </a:rPr>
              <a:t>■ </a:t>
            </a:r>
            <a:r>
              <a:rPr lang="ko-KR" altLang="en-US" sz="1400" u="sng">
                <a:solidFill>
                  <a:prstClr val="black"/>
                </a:solidFill>
                <a:latin typeface="맑은 고딕"/>
                <a:ea typeface="맑은 고딕"/>
              </a:rPr>
              <a:t>제안 배경 및 해결방법 </a:t>
            </a:r>
            <a:r>
              <a:rPr lang="en-US" altLang="ko-KR" sz="1400" u="sng">
                <a:solidFill>
                  <a:prstClr val="black"/>
                </a:solidFill>
                <a:latin typeface="맑은 고딕"/>
                <a:ea typeface="맑은 고딕"/>
              </a:rPr>
              <a:t>(Problem &amp; Solution)</a:t>
            </a:r>
            <a:endParaRPr lang="en-US" altLang="ko-KR" sz="1400" b="0" u="sng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87150" y="2053774"/>
            <a:ext cx="82996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0" kern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카메라 인식을 활용한 졸음운전 및 음주운전 방지 시스템 결합 솔루션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527054" y="2785624"/>
            <a:ext cx="8292051" cy="774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졸음운전과 음주운전은 교통사고의 주요 원인 중 하나입니다. 이러한 사고는 인명 피해와 재산 손실을 초래하며, 이를 방지하기 위한 효과적인 시스템의 필요성이 대두되고 있습니다. 기존의 졸음운전 방지 시스템과 음주운전 방지 시스템은 각각 독립적으로 운영되며, 두 가지 문제를 동시에 해결하지 못하는 한계가 있습니다.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88834" y="2771833"/>
            <a:ext cx="8381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배경 </a:t>
            </a:r>
            <a:r>
              <a:rPr lang="en-US" altLang="ko-KR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:</a:t>
            </a:r>
            <a:endParaRPr lang="en-US" altLang="ko-KR" sz="1200" b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17762" y="3535006"/>
            <a:ext cx="8292051" cy="1911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1. 졸음운전 방지 기능: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  - 안면 인식 기술: 운전자의 눈 깜빡임 빈도와 얼굴 각도 변화를 실시간으로 감지하여 졸음 징후를 파악합니다.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  - 경고 시스템: 졸음 징후가 감지되면 시각적, 청각적 경고를 운전자에게 전달합니다. 필요 시, 차량 속도를 줄이고 안전한 장소에 정차하도록 안내합니다.</a:t>
            </a:r>
            <a:endParaRPr lang="ko-KR" altLang="en-US" sz="1200" b="0">
              <a:solidFill>
                <a:schemeClr val="bg2">
                  <a:lumMod val="25000"/>
                </a:schemeClr>
              </a:solidFill>
              <a:latin typeface="맑은 고딕"/>
              <a:ea typeface="맑은 고딕"/>
              <a:sym typeface="Wingdings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1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2. 음주운전 방지 기능:</a:t>
            </a:r>
            <a:endParaRPr lang="en-US" altLang="ko-KR" sz="1000" b="0">
              <a:solidFill>
                <a:schemeClr val="bg2">
                  <a:lumMod val="25000"/>
                </a:schemeClr>
              </a:solidFill>
              <a:latin typeface="맑은 고딕"/>
              <a:ea typeface="맑은 고딕"/>
              <a:sym typeface="Wingdings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  - 알코올 센서: 운전석에 내장된 알코올 센서를 통해 운전자가 직접 음주 측정을 수행합니다. 이 센서는 접촉 방식으로 운전자가</a:t>
            </a: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카메라에                  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    인식되는 상태로</a:t>
            </a: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숨을 내쉬면 자동으로 알코올 농도를 측정합니다.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  -시동 잠금 알코올 농도가 허용 범위를 초과하면 차량 시동이 잠기며, 경고 메시지가 디스플레이에 나타납니다.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9542" y="3492640"/>
            <a:ext cx="11880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해결방법 </a:t>
            </a:r>
            <a:r>
              <a:rPr lang="en-US" altLang="ko-KR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:</a:t>
            </a:r>
            <a:endParaRPr lang="en-US" altLang="ko-KR" sz="1200" b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3345" y="5247785"/>
            <a:ext cx="5445605" cy="293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>
                <a:solidFill>
                  <a:prstClr val="black"/>
                </a:solidFill>
                <a:latin typeface="맑은 고딕"/>
                <a:ea typeface="맑은 고딕"/>
              </a:rPr>
              <a:t>■ </a:t>
            </a:r>
            <a:r>
              <a:rPr lang="ko-KR" altLang="en-US" sz="1400" u="sng">
                <a:solidFill>
                  <a:prstClr val="black"/>
                </a:solidFill>
                <a:latin typeface="맑은 고딕"/>
                <a:ea typeface="맑은 고딕"/>
              </a:rPr>
              <a:t>종래 기술</a:t>
            </a:r>
            <a:endParaRPr lang="en-US" altLang="ko-KR" sz="1400" b="0" u="sng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52924" y="5478027"/>
            <a:ext cx="8292051" cy="997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기존의 졸음운전 방지 시스템은 주로 안면 인식 기술과 간단한 경고 시스템에 의존하고 있습니다. 이러한 시스템은 졸음 징후를 감지하지만, 음주운전을 방지하는 기능은 포함되지 않습니다.</a:t>
            </a: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</a:t>
            </a:r>
            <a:endParaRPr lang="en-US" altLang="ko-KR" sz="1000" b="0">
              <a:solidFill>
                <a:schemeClr val="bg2">
                  <a:lumMod val="25000"/>
                </a:schemeClr>
              </a:solidFill>
              <a:latin typeface="맑은 고딕"/>
              <a:ea typeface="맑은 고딕"/>
              <a:sym typeface="Wingdings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(</a:t>
            </a: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미국의 경우</a:t>
            </a: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,</a:t>
            </a: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법안 통과 후 음주운전자에 한해 진행중</a:t>
            </a: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또한</a:t>
            </a: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알코올 센서를 활용한 음주운전 방지 시스템이 존재하지만, 운전자가 </a:t>
            </a: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임의의</a:t>
            </a: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측정을 </a:t>
            </a: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하여</a:t>
            </a: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</a:t>
            </a: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사용자를 속이는 이슈가 존재합니다</a:t>
            </a:r>
            <a:r>
              <a:rPr lang="en-US" altLang="ko-KR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.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4704" y="5607111"/>
            <a:ext cx="8381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내용 </a:t>
            </a:r>
            <a:r>
              <a:rPr lang="en-US" altLang="ko-KR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:</a:t>
            </a:r>
            <a:endParaRPr lang="en-US" altLang="ko-KR" sz="1200" b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>
                <a:latin typeface="맑은 고딕"/>
                <a:ea typeface="맑은 고딕"/>
              </a:rPr>
              <a:t>제안 신청서</a:t>
            </a:r>
            <a:r>
              <a:rPr lang="en-US" altLang="ko-KR">
                <a:latin typeface="맑은 고딕"/>
                <a:ea typeface="맑은 고딕"/>
              </a:rPr>
              <a:t>(2/2)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7475" y="3895015"/>
            <a:ext cx="2101077" cy="29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>
                <a:solidFill>
                  <a:prstClr val="black"/>
                </a:solidFill>
                <a:latin typeface="맑은 고딕"/>
                <a:ea typeface="맑은 고딕"/>
              </a:rPr>
              <a:t>■ </a:t>
            </a:r>
            <a:r>
              <a:rPr lang="ko-KR" altLang="en-US" sz="1400" u="sng">
                <a:solidFill>
                  <a:prstClr val="black"/>
                </a:solidFill>
                <a:latin typeface="맑은 고딕"/>
                <a:ea typeface="맑은 고딕"/>
              </a:rPr>
              <a:t>제안 팀 </a:t>
            </a:r>
            <a:r>
              <a:rPr lang="en-US" altLang="ko-KR" sz="1400" u="sng">
                <a:solidFill>
                  <a:prstClr val="black"/>
                </a:solidFill>
                <a:latin typeface="맑은 고딕"/>
                <a:ea typeface="맑은 고딕"/>
              </a:rPr>
              <a:t>R&amp;R</a:t>
            </a:r>
            <a:endParaRPr lang="en-US" altLang="ko-KR" sz="1400" b="0" u="sng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77625" y="4444464"/>
            <a:ext cx="7872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0" kern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팀 리더 및 팀원 각각의 </a:t>
            </a:r>
            <a:r>
              <a:rPr lang="en-US" altLang="ko-KR" sz="1200" b="0" kern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R&amp;R </a:t>
            </a:r>
            <a:r>
              <a:rPr lang="ko-KR" altLang="en-US" sz="1200" b="0" kern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정의</a:t>
            </a:r>
            <a:endParaRPr lang="en-US" altLang="ko-KR" sz="1200" b="0">
              <a:solidFill>
                <a:schemeClr val="bg2">
                  <a:lumMod val="25000"/>
                </a:schemeClr>
              </a:solidFill>
              <a:latin typeface="맑은 고딕"/>
              <a:ea typeface="맑은 고딕"/>
              <a:sym typeface="Wingding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0877" y="4170391"/>
            <a:ext cx="78692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0" kern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Safety Guardians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7505" y="4146103"/>
            <a:ext cx="11317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제안 팀명 </a:t>
            </a:r>
            <a:r>
              <a:rPr lang="en-US" altLang="ko-KR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:</a:t>
            </a:r>
            <a:endParaRPr lang="en-US" altLang="ko-KR" sz="1200" b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505" y="4434011"/>
            <a:ext cx="11317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팀  </a:t>
            </a:r>
            <a:r>
              <a:rPr lang="en-US" altLang="ko-KR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R&amp;R</a:t>
            </a:r>
            <a:r>
              <a:rPr lang="ko-KR" altLang="en-US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  </a:t>
            </a:r>
            <a:r>
              <a:rPr lang="en-US" altLang="ko-KR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:</a:t>
            </a:r>
            <a:endParaRPr lang="en-US" altLang="ko-KR" sz="1200" b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575403"/>
              </p:ext>
            </p:extLst>
          </p:nvPr>
        </p:nvGraphicFramePr>
        <p:xfrm>
          <a:off x="407495" y="4840120"/>
          <a:ext cx="9160025" cy="14958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0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1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40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694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2001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200">
                          <a:latin typeface="맑은 고딕"/>
                          <a:ea typeface="맑은 고딕"/>
                        </a:rPr>
                        <a:t>성명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200">
                          <a:latin typeface="맑은 고딕"/>
                          <a:ea typeface="맑은 고딕"/>
                        </a:rPr>
                        <a:t>학과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200">
                          <a:solidFill>
                            <a:schemeClr val="lt1"/>
                          </a:solidFill>
                          <a:latin typeface="맑은 고딕"/>
                          <a:ea typeface="맑은 고딕"/>
                        </a:rPr>
                        <a:t>학년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200" dirty="0">
                          <a:latin typeface="맑은 고딕"/>
                          <a:ea typeface="맑은 고딕"/>
                        </a:rPr>
                        <a:t>역할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200">
                          <a:latin typeface="맑은 고딕"/>
                          <a:ea typeface="맑은 고딕"/>
                        </a:rPr>
                        <a:t>연락처</a:t>
                      </a:r>
                      <a:endParaRPr lang="en-US" altLang="ko-KR" sz="1100"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200">
                          <a:latin typeface="맑은 고딕"/>
                          <a:ea typeface="맑은 고딕"/>
                        </a:rPr>
                        <a:t>이메일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711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  <a:defRPr/>
                      </a:pPr>
                      <a:r>
                        <a:rPr lang="en-US" altLang="ko-KR" sz="1050" b="1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ooo</a:t>
                      </a:r>
                      <a:endParaRPr lang="ko-KR" altLang="en-US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  <a:defRPr/>
                      </a:pPr>
                      <a:r>
                        <a:rPr lang="ko-KR" altLang="en-US" sz="105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전기전자공학과</a:t>
                      </a:r>
                      <a:endParaRPr lang="ko-KR" altLang="en-US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05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ko-KR" altLang="en-US" sz="105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조장 </a:t>
                      </a:r>
                      <a:r>
                        <a:rPr lang="en-US" altLang="ko-KR" sz="105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/</a:t>
                      </a:r>
                      <a:r>
                        <a:rPr lang="ko-KR" altLang="en-US" sz="105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 법규조사 및 </a:t>
                      </a:r>
                    </a:p>
                    <a:p>
                      <a:pPr latinLnBrk="1">
                        <a:defRPr/>
                      </a:pPr>
                      <a:r>
                        <a:rPr lang="ko-KR" altLang="en-US" sz="105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개발조율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010-0000-0000</a:t>
                      </a:r>
                      <a:endParaRPr lang="en-US" altLang="ko-KR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              @</a:t>
                      </a:r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naver.com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  <a:defRPr/>
                      </a:pPr>
                      <a:r>
                        <a:rPr lang="en-US" altLang="ko-KR" sz="1050" b="1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ooo</a:t>
                      </a:r>
                      <a:endParaRPr lang="ko-KR" altLang="en-US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  <a:defRPr/>
                      </a:pPr>
                      <a:r>
                        <a:rPr lang="ko-KR" altLang="en-US" sz="105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스마트자동차공학과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05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ko-KR" altLang="en-US" sz="105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시장 조사 및 모의평가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010-0000-0000</a:t>
                      </a:r>
                      <a:endParaRPr lang="en-US" altLang="ko-KR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              @naver.com</a:t>
                      </a:r>
                      <a:endParaRPr lang="en-US" altLang="ko-KR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  <a:defRPr/>
                      </a:pPr>
                      <a:r>
                        <a:rPr lang="en-US" altLang="ko-KR" sz="1050" b="1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ooo</a:t>
                      </a:r>
                      <a:endParaRPr lang="ko-KR" altLang="en-US" sz="105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05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IT</a:t>
                      </a:r>
                      <a:r>
                        <a:rPr lang="ko-KR" altLang="en-US" sz="1050" b="1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소프트웨어학과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en-US" altLang="ko-KR" sz="105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ko-KR" altLang="en-US" sz="105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기술 및 알고리즘 개발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010-0000-0000</a:t>
                      </a:r>
                      <a:endParaRPr lang="en-US" altLang="ko-KR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sz="105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              @</a:t>
                      </a:r>
                      <a:r>
                        <a:rPr lang="en-US" altLang="ko-KR" sz="105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맑은 고딕"/>
                          <a:ea typeface="맑은 고딕"/>
                        </a:rPr>
                        <a:t>naver.com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0" indent="0" algn="ctr" latinLnBrk="1">
                        <a:buFontTx/>
                        <a:buNone/>
                        <a:defRPr/>
                      </a:pPr>
                      <a:endParaRPr lang="en-US" altLang="ko-KR" sz="1050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en-US" altLang="ko-KR" sz="1050" b="1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05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05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05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 sz="1050" dirty="0">
                        <a:solidFill>
                          <a:schemeClr val="bg2">
                            <a:lumMod val="25000"/>
                          </a:schemeClr>
                        </a:solidFill>
                        <a:latin typeface="맑은 고딕"/>
                        <a:ea typeface="맑은 고딕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35041" y="1070211"/>
            <a:ext cx="54456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>
                <a:solidFill>
                  <a:prstClr val="black"/>
                </a:solidFill>
                <a:latin typeface="맑은 고딕"/>
                <a:ea typeface="맑은 고딕"/>
              </a:rPr>
              <a:t>■ </a:t>
            </a:r>
            <a:r>
              <a:rPr lang="ko-KR" altLang="en-US" sz="1400" u="sng">
                <a:solidFill>
                  <a:prstClr val="black"/>
                </a:solidFill>
                <a:latin typeface="맑은 고딕"/>
                <a:ea typeface="맑은 고딕"/>
              </a:rPr>
              <a:t>기대 효과</a:t>
            </a:r>
            <a:endParaRPr lang="en-US" altLang="ko-KR" sz="1400" b="0" u="sng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02650" y="1100427"/>
            <a:ext cx="8292051" cy="3060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활용 분야: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- 개인 차량: 졸음운전과 음주운전을 방지하여 교통사고를 줄이는 데 기여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- 상업용 차량: 택시, 버스, 화물차 등에서 활용하여 안전성을 높임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- 공공 차량: 경찰차, 구급차 등에서 활용하여 긴급 상황에서도 안전 운행 보장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활용 빈도 및 중요성: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- 교통 안전성 강화: 졸음운전과 음주운전으로 인한 사고를 줄여 인명 피해와 재산 손실을 최소화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- 법적 규제 준수: 음주운전 방지 시스템의 도입으로 법적 규제를 준수하고 사회적 책임을 다함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1">
                <a:solidFill>
                  <a:schemeClr val="tx1"/>
                </a:solidFill>
                <a:latin typeface="맑은 고딕"/>
                <a:ea typeface="맑은 고딕"/>
                <a:sym typeface="Wingdings"/>
              </a:rPr>
              <a:t>기대 효과: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- 교통사고 감소로 인한 사회적 비용 절감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- 운전자 및 승객의 안전성 향상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b="0">
                <a:solidFill>
                  <a:schemeClr val="bg2">
                    <a:lumMod val="25000"/>
                  </a:schemeClr>
                </a:solidFill>
                <a:latin typeface="맑은 고딕"/>
                <a:ea typeface="맑은 고딕"/>
                <a:sym typeface="Wingdings"/>
              </a:rPr>
              <a:t>- 차량 제조사 및 운송업체의 브랜드 이미지 제고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96400" y="1381912"/>
            <a:ext cx="1396260" cy="359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ko-KR" altLang="en-US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활용 분야 </a:t>
            </a:r>
            <a:r>
              <a:rPr lang="en-US" altLang="ko-KR" sz="1200" kern="0">
                <a:solidFill>
                  <a:srgbClr val="000000"/>
                </a:solidFill>
                <a:latin typeface="맑은 고딕"/>
                <a:ea typeface="맑은 고딕"/>
                <a:sym typeface="Wingdings"/>
              </a:rPr>
              <a:t>: </a:t>
            </a:r>
            <a:endParaRPr lang="en-US" altLang="ko-KR" sz="1200" b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HL">
      <a:dk1>
        <a:srgbClr val="000000"/>
      </a:dk1>
      <a:lt1>
        <a:sysClr val="window" lastClr="FFFFFF"/>
      </a:lt1>
      <a:dk2>
        <a:srgbClr val="3C4146"/>
      </a:dk2>
      <a:lt2>
        <a:srgbClr val="EEECE1"/>
      </a:lt2>
      <a:accent1>
        <a:srgbClr val="00B4ED"/>
      </a:accent1>
      <a:accent2>
        <a:srgbClr val="002B68"/>
      </a:accent2>
      <a:accent3>
        <a:srgbClr val="0033CC"/>
      </a:accent3>
      <a:accent4>
        <a:srgbClr val="006699"/>
      </a:accent4>
      <a:accent5>
        <a:srgbClr val="4BACC6"/>
      </a:accent5>
      <a:accent6>
        <a:srgbClr val="912494"/>
      </a:accent6>
      <a:hlink>
        <a:srgbClr val="FF0066"/>
      </a:hlink>
      <a:folHlink>
        <a:srgbClr val="C00000"/>
      </a:folHlink>
    </a:clrScheme>
    <a:fontScheme name="HL">
      <a:majorFont>
        <a:latin typeface="Roboto"/>
        <a:ea typeface="Noto Sans KR"/>
        <a:cs typeface=""/>
      </a:majorFont>
      <a:minorFont>
        <a:latin typeface="Roboto"/>
        <a:ea typeface="Noto Sans KR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433</Words>
  <Application>Microsoft Office PowerPoint</Application>
  <PresentationFormat>A4 용지(210x297mm)</PresentationFormat>
  <Paragraphs>68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Noto Sans KR</vt:lpstr>
      <vt:lpstr>Roboto</vt:lpstr>
      <vt:lpstr>맑은 고딕</vt:lpstr>
      <vt:lpstr>Arial</vt:lpstr>
      <vt:lpstr>Wingdings</vt:lpstr>
      <vt:lpstr>1_Office 테마</vt:lpstr>
      <vt:lpstr>제안 신청서(1/2)</vt:lpstr>
      <vt:lpstr>제안 신청서(2/2)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안녀</dc:title>
  <dc:creator>엄소연(Soyeon Um)/팀장/경영전략실.HR팀/한라홀딩스</dc:creator>
  <cp:lastModifiedBy>user</cp:lastModifiedBy>
  <cp:revision>31</cp:revision>
  <dcterms:created xsi:type="dcterms:W3CDTF">2022-08-30T05:51:22Z</dcterms:created>
  <dcterms:modified xsi:type="dcterms:W3CDTF">2025-06-18T02:08:30Z</dcterms:modified>
  <cp:version>1000.0000.01</cp:version>
</cp:coreProperties>
</file>