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31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84" y="108"/>
      </p:cViewPr>
      <p:guideLst>
        <p:guide orient="horz" pos="2158"/>
        <p:guide pos="31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9630" r="74997"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6/18/2025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6/18/2025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6/18/2025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latin typeface="맑은 고딕"/>
                <a:ea typeface="맑은 고딕"/>
              </a:rPr>
              <a:t>제안 신청서</a:t>
            </a:r>
            <a:r>
              <a:rPr lang="en-US" altLang="ko-KR">
                <a:latin typeface="맑은 고딕"/>
                <a:ea typeface="맑은 고딕"/>
              </a:rPr>
              <a:t>(1/2)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7475" y="998730"/>
            <a:ext cx="2101077" cy="29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제안 유형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>
                <a:latin typeface="맑은 고딕"/>
                <a:ea typeface="맑은 고딕"/>
                <a:sym typeface="Wingdings"/>
              </a:rPr>
              <a:t>Track3(HL</a:t>
            </a:r>
            <a:r>
              <a:rPr lang="ko-KR" altLang="en-US" sz="1200">
                <a:latin typeface="맑은 고딕"/>
                <a:ea typeface="맑은 고딕"/>
                <a:sym typeface="Wingdings"/>
              </a:rPr>
              <a:t>그룹의 미래경쟁력 확보에 기여할 수 있는 </a:t>
            </a:r>
            <a:r>
              <a:rPr lang="en-US" altLang="ko-KR" sz="1200">
                <a:latin typeface="맑은 고딕"/>
                <a:ea typeface="맑은 고딕"/>
                <a:sym typeface="Wingdings"/>
              </a:rPr>
              <a:t>New Business Idea)</a:t>
            </a:r>
            <a:endParaRPr lang="en-US" altLang="ko-KR" sz="1200" b="0"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475" y="1763815"/>
            <a:ext cx="2101077" cy="29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제안 아이디어명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3742" y="2058565"/>
            <a:ext cx="1613943" cy="35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아이디어명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475" y="2460132"/>
            <a:ext cx="54456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제안 배경 및 해결방법 </a:t>
            </a:r>
            <a:r>
              <a:rPr lang="en-US" altLang="ko-KR" sz="1400" u="sng">
                <a:solidFill>
                  <a:prstClr val="black"/>
                </a:solidFill>
                <a:latin typeface="맑은 고딕"/>
                <a:ea typeface="맑은 고딕"/>
              </a:rPr>
              <a:t>(Problem &amp; Solution)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7150" y="2053774"/>
            <a:ext cx="82996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카메라 인식을 활용한 졸음운전 및 음주운전 방지 시스템 결합 솔루션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7054" y="2785624"/>
            <a:ext cx="8292051" cy="774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졸음운전과 음주운전은 교통사고의 주요 원인 중 하나입니다. 이러한 사고는 인명 피해와 재산 손실을 초래하며, 이를 방지하기 위한 효과적인 시스템의 필요성이 대두되고 있습니다. 기존의 졸음운전 방지 시스템과 음주운전 방지 시스템은 각각 독립적으로 운영되며, 두 가지 문제를 동시에 해결하지 못하는 한계가 있습니다.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8834" y="2771833"/>
            <a:ext cx="8381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배경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7762" y="3535006"/>
            <a:ext cx="8292051" cy="1911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1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1. 졸음운전 방지 기능: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  - 안면 인식 기술: 운전자의 눈 깜빡임 빈도와 얼굴 각도 변화를 실시간으로 감지하여 졸음 징후를 파악합니다.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  - 경고 시스템: 졸음 징후가 감지되면 시각적, 청각적 경고를 운전자에게 전달합니다. 필요 시, 차량 속도를 줄이고 안전한 장소에 정차하도록 안내합니다.</a:t>
            </a:r>
            <a:endParaRPr lang="ko-KR" altLang="en-US" sz="1200" b="0"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sym typeface="Wingding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1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2. 음주운전 방지 기능:</a:t>
            </a:r>
            <a:endParaRPr lang="en-US" altLang="ko-KR" sz="1000" b="0"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sym typeface="Wingding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  - 알코올 센서: 운전석에 내장된 알코올 센서를 통해 운전자가 직접 음주 측정을 수행합니다. 이 센서는 접촉 방식으로 운전자가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카메라에                  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    인식되는 상태로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숨을 내쉬면 자동으로 알코올 농도를 측정합니다.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  -시동 잠금 알코올 농도가 허용 범위를 초과하면 차량 시동이 잠기며, 경고 메시지가 디스플레이에 나타납니다.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542" y="3492640"/>
            <a:ext cx="11880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해결방법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345" y="5247785"/>
            <a:ext cx="5445605" cy="293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종래 기술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52924" y="5478027"/>
            <a:ext cx="8292051" cy="997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기존의 졸음운전 방지 시스템은 주로 안면 인식 기술과 간단한 경고 시스템에 의존하고 있습니다. 이러한 시스템은 졸음 징후를 감지하지만, 음주운전을 방지하는 기능은 포함되지 않습니다.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</a:t>
            </a:r>
            <a:endParaRPr lang="en-US" altLang="ko-KR" sz="1000" b="0"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sym typeface="Wingding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미국의 경우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,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법안 통과 후 음주운전자에 한해 진행중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또한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알코올 센서를 활용한 음주운전 방지 시스템이 존재하지만, 운전자가 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임의의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측정을 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하여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사용자를 속이는 이슈가 존재합니다</a:t>
            </a: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.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4704" y="5607111"/>
            <a:ext cx="8381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내용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latin typeface="맑은 고딕"/>
                <a:ea typeface="맑은 고딕"/>
              </a:rPr>
              <a:t>제안 신청서</a:t>
            </a:r>
            <a:r>
              <a:rPr lang="en-US" altLang="ko-KR">
                <a:latin typeface="맑은 고딕"/>
                <a:ea typeface="맑은 고딕"/>
              </a:rPr>
              <a:t>(2/2)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475" y="3895015"/>
            <a:ext cx="2101077" cy="294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제안 팀 </a:t>
            </a:r>
            <a:r>
              <a:rPr lang="en-US" altLang="ko-KR" sz="1400" u="sng">
                <a:solidFill>
                  <a:prstClr val="black"/>
                </a:solidFill>
                <a:latin typeface="맑은 고딕"/>
                <a:ea typeface="맑은 고딕"/>
              </a:rPr>
              <a:t>R&amp;R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4444464"/>
            <a:ext cx="78721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팀 리더 및 팀원 각각의 </a:t>
            </a:r>
            <a:r>
              <a:rPr lang="en-US" altLang="ko-KR" sz="1200" b="0" kern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R&amp;R </a:t>
            </a: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정의</a:t>
            </a:r>
            <a:endParaRPr lang="en-US" altLang="ko-KR" sz="1200" b="0">
              <a:solidFill>
                <a:schemeClr val="bg2">
                  <a:lumMod val="25000"/>
                </a:scheme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4170391"/>
            <a:ext cx="78692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0" kern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Safety Guardians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7505" y="4146103"/>
            <a:ext cx="11317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제안 팀명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4434011"/>
            <a:ext cx="11317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팀 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R&amp;R</a:t>
            </a: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 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575403"/>
              </p:ext>
            </p:extLst>
          </p:nvPr>
        </p:nvGraphicFramePr>
        <p:xfrm>
          <a:off x="407495" y="4840120"/>
          <a:ext cx="9160025" cy="14958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1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4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2001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latin typeface="맑은 고딕"/>
                          <a:ea typeface="맑은 고딕"/>
                        </a:rPr>
                        <a:t>성명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latin typeface="맑은 고딕"/>
                          <a:ea typeface="맑은 고딕"/>
                        </a:rPr>
                        <a:t>학과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solidFill>
                            <a:schemeClr val="lt1"/>
                          </a:solidFill>
                          <a:latin typeface="맑은 고딕"/>
                          <a:ea typeface="맑은 고딕"/>
                        </a:rPr>
                        <a:t>학년</a:t>
                      </a:r>
                      <a:endParaRPr lang="ko-KR" altLang="en-US" sz="1200">
                        <a:solidFill>
                          <a:schemeClr val="tx1"/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 dirty="0">
                          <a:latin typeface="맑은 고딕"/>
                          <a:ea typeface="맑은 고딕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latin typeface="맑은 고딕"/>
                          <a:ea typeface="맑은 고딕"/>
                        </a:rPr>
                        <a:t>연락처</a:t>
                      </a:r>
                      <a:endParaRPr lang="en-US" altLang="ko-KR" sz="110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200">
                          <a:latin typeface="맑은 고딕"/>
                          <a:ea typeface="맑은 고딕"/>
                        </a:rPr>
                        <a:t>이메일</a:t>
                      </a:r>
                      <a:endParaRPr lang="ko-KR" altLang="en-US" sz="1200" b="0">
                        <a:solidFill>
                          <a:schemeClr val="tx1"/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  <a:defRPr/>
                      </a:pPr>
                      <a:r>
                        <a:rPr lang="en-US" altLang="ko-KR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ooo</a:t>
                      </a:r>
                      <a:endParaRPr lang="ko-KR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  <a:defRPr/>
                      </a:pP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전기전자공학과</a:t>
                      </a:r>
                      <a:endParaRPr lang="ko-KR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조장 </a:t>
                      </a:r>
                      <a:r>
                        <a:rPr lang="en-US" altLang="ko-KR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/</a:t>
                      </a:r>
                      <a:r>
                        <a:rPr lang="ko-KR" altLang="en-US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 법규조사 및 </a:t>
                      </a:r>
                    </a:p>
                    <a:p>
                      <a:pPr latinLnBrk="1">
                        <a:defRPr/>
                      </a:pPr>
                      <a:r>
                        <a:rPr lang="ko-KR" altLang="en-US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개발조율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010-0000-0000</a:t>
                      </a:r>
                      <a:endParaRPr lang="en-US" altLang="ko-KR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              @</a:t>
                      </a:r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naver.com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  <a:defRPr/>
                      </a:pPr>
                      <a:r>
                        <a:rPr lang="en-US" altLang="ko-KR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ooo</a:t>
                      </a:r>
                      <a:endParaRPr lang="ko-KR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Tx/>
                        <a:buNone/>
                        <a:defRPr/>
                      </a:pPr>
                      <a:r>
                        <a:rPr lang="ko-KR" altLang="en-US" sz="105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스마트자동차공학과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시장 조사 및 모의평가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010-0000-0000</a:t>
                      </a:r>
                      <a:endParaRPr lang="en-US" altLang="ko-KR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              @naver.com</a:t>
                      </a:r>
                      <a:endParaRPr lang="en-US" altLang="ko-KR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  <a:defRPr/>
                      </a:pPr>
                      <a:r>
                        <a:rPr lang="en-US" altLang="ko-KR" sz="105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ooo</a:t>
                      </a:r>
                      <a:endParaRPr lang="ko-KR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105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IT</a:t>
                      </a:r>
                      <a:r>
                        <a:rPr lang="ko-KR" altLang="en-US" sz="105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소프트웨어학과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sz="105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기술 및 알고리즘 개발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010-0000-0000</a:t>
                      </a:r>
                      <a:endParaRPr lang="en-US" altLang="ko-KR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sz="105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              @</a:t>
                      </a:r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/>
                          <a:ea typeface="맑은 고딕"/>
                        </a:rPr>
                        <a:t>naver.com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  <a:defRPr/>
                      </a:pPr>
                      <a:endParaRPr lang="en-US" altLang="ko-KR" sz="1050" b="1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endParaRPr lang="en-US" altLang="ko-KR" sz="1050" b="1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05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05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05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70211"/>
            <a:ext cx="54456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400">
                <a:solidFill>
                  <a:prstClr val="black"/>
                </a:solidFill>
                <a:latin typeface="맑은 고딕"/>
                <a:ea typeface="맑은 고딕"/>
              </a:rPr>
              <a:t>■ </a:t>
            </a:r>
            <a:r>
              <a:rPr lang="ko-KR" altLang="en-US" sz="1400" u="sng">
                <a:solidFill>
                  <a:prstClr val="black"/>
                </a:solidFill>
                <a:latin typeface="맑은 고딕"/>
                <a:ea typeface="맑은 고딕"/>
              </a:rPr>
              <a:t>기대 효과</a:t>
            </a:r>
            <a:endParaRPr lang="en-US" altLang="ko-KR" sz="1400" b="0" u="sng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02650" y="1100427"/>
            <a:ext cx="8292051" cy="3060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1">
                <a:solidFill>
                  <a:schemeClr val="tx1"/>
                </a:solidFill>
                <a:latin typeface="맑은 고딕"/>
                <a:ea typeface="맑은 고딕"/>
                <a:sym typeface="Wingdings"/>
              </a:rPr>
              <a:t>활용 분야: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개인 차량: 졸음운전과 음주운전을 방지하여 교통사고를 줄이는 데 기여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상업용 차량: 택시, 버스, 화물차 등에서 활용하여 안전성을 높임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공공 차량: 경찰차, 구급차 등에서 활용하여 긴급 상황에서도 안전 운행 보장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1">
                <a:solidFill>
                  <a:schemeClr val="tx1"/>
                </a:solidFill>
                <a:latin typeface="맑은 고딕"/>
                <a:ea typeface="맑은 고딕"/>
                <a:sym typeface="Wingdings"/>
              </a:rPr>
              <a:t>활용 빈도 및 중요성: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교통 안전성 강화: 졸음운전과 음주운전으로 인한 사고를 줄여 인명 피해와 재산 손실을 최소화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법적 규제 준수: 음주운전 방지 시스템의 도입으로 법적 규제를 준수하고 사회적 책임을 다함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tx1"/>
                </a:solidFill>
                <a:latin typeface="맑은 고딕"/>
                <a:ea typeface="맑은 고딕"/>
                <a:sym typeface="Wingdings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1">
                <a:solidFill>
                  <a:schemeClr val="tx1"/>
                </a:solidFill>
                <a:latin typeface="맑은 고딕"/>
                <a:ea typeface="맑은 고딕"/>
                <a:sym typeface="Wingdings"/>
              </a:rPr>
              <a:t>기대 효과: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교통사고 감소로 인한 사회적 비용 절감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운전자 및 승객의 안전성 향상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000" b="0">
                <a:solidFill>
                  <a:schemeClr val="bg2">
                    <a:lumMod val="25000"/>
                  </a:schemeClr>
                </a:solidFill>
                <a:latin typeface="맑은 고딕"/>
                <a:ea typeface="맑은 고딕"/>
                <a:sym typeface="Wingdings"/>
              </a:rPr>
              <a:t>- 차량 제조사 및 운송업체의 브랜드 이미지 제고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6400" y="1381912"/>
            <a:ext cx="1396260" cy="359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활용 분야 </a:t>
            </a:r>
            <a:r>
              <a:rPr lang="en-US" altLang="ko-KR" sz="1200" kern="0">
                <a:solidFill>
                  <a:srgbClr val="000000"/>
                </a:solidFill>
                <a:latin typeface="맑은 고딕"/>
                <a:ea typeface="맑은 고딕"/>
                <a:sym typeface="Wingdings"/>
              </a:rPr>
              <a:t>: </a:t>
            </a:r>
            <a:endParaRPr lang="en-US" altLang="ko-KR" sz="1200" b="0">
              <a:solidFill>
                <a:prstClr val="black"/>
              </a:solidFill>
              <a:latin typeface="맑은 고딕"/>
              <a:ea typeface="맑은 고딕"/>
              <a:sym typeface="Wingding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433</Words>
  <Application>Microsoft Office PowerPoint</Application>
  <PresentationFormat>A4 용지(210x297mm)</PresentationFormat>
  <Paragraphs>68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Noto Sans KR</vt:lpstr>
      <vt:lpstr>Roboto</vt:lpstr>
      <vt:lpstr>맑은 고딕</vt:lpstr>
      <vt:lpstr>Arial</vt:lpstr>
      <vt:lpstr>Wingdings</vt:lpstr>
      <vt:lpstr>1_Office 테마</vt:lpstr>
      <vt:lpstr>제안 신청서(1/2)</vt:lpstr>
      <vt:lpstr>제안 신청서(2/2)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user</cp:lastModifiedBy>
  <cp:revision>31</cp:revision>
  <dcterms:created xsi:type="dcterms:W3CDTF">2022-08-30T05:51:22Z</dcterms:created>
  <dcterms:modified xsi:type="dcterms:W3CDTF">2025-06-18T02:08:30Z</dcterms:modified>
  <cp:version>1000.0000.01</cp:version>
</cp:coreProperties>
</file>