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60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756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899" y="2965651"/>
            <a:ext cx="8964613" cy="544312"/>
          </a:xfrm>
        </p:spPr>
        <p:txBody>
          <a:bodyPr anchor="b">
            <a:normAutofit/>
          </a:bodyPr>
          <a:lstStyle>
            <a:lvl1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6899" y="3528218"/>
            <a:ext cx="8964613" cy="365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US" altLang="en-US" sz="2000" b="0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  <a:endParaRPr 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74DB6A2A-B8CF-9EF9-109F-00FAC05AC2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6899" y="4110336"/>
            <a:ext cx="8964613" cy="365125"/>
          </a:xfrm>
        </p:spPr>
        <p:txBody>
          <a:bodyPr>
            <a:noAutofit/>
          </a:bodyPr>
          <a:lstStyle>
            <a:lvl1pPr>
              <a:defRPr lang="ko-KR" altLang="en-US" sz="14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E164F921-7073-35FC-C148-E0CFA3730E16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7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및 내용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t="9630" r="74997"/>
          <a:stretch/>
        </p:blipFill>
        <p:spPr>
          <a:xfrm>
            <a:off x="359866" y="6417733"/>
            <a:ext cx="342867" cy="22593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1C4C1FB2-902F-FC76-79C4-704B426B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6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제목 및 내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28387769-01C6-AE2E-C082-0A55EFF2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76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0D539BD5-B8EA-8B2C-DBD7-E25906EC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88F0EF76-8904-9876-D354-1BE66810C7E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2719567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6046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07D00C-9694-12C3-F1C2-C3CB52DAD4EC}"/>
              </a:ext>
            </a:extLst>
          </p:cNvPr>
          <p:cNvSpPr txBox="1"/>
          <p:nvPr userDrawn="1"/>
        </p:nvSpPr>
        <p:spPr>
          <a:xfrm>
            <a:off x="596900" y="3117334"/>
            <a:ext cx="6657340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E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ND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O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F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D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OCUMENTS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6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27769F8A-2090-CBFD-70EF-AB350C765581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9DEFBED8-F5E3-843D-6923-BD147661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5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AEE08DC5-31CB-9FA6-4062-1EF977F7FB2A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51CD2C2C-76F4-3DE3-480A-44929A6C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B7FEAA-EC0E-96F3-8FCA-948B80443410}"/>
              </a:ext>
            </a:extLst>
          </p:cNvPr>
          <p:cNvSpPr txBox="1"/>
          <p:nvPr userDrawn="1"/>
        </p:nvSpPr>
        <p:spPr>
          <a:xfrm>
            <a:off x="596899" y="3091934"/>
            <a:ext cx="4356101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T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HANK 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Y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OU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8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12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pos="37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901" y="1675731"/>
            <a:ext cx="8622904" cy="4196633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lang="ko-KR" altLang="en-US" sz="17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16686" lvl="0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413C77-CFFA-0DD6-021D-43893EFC37C5}"/>
              </a:ext>
            </a:extLst>
          </p:cNvPr>
          <p:cNvSpPr txBox="1"/>
          <p:nvPr userDrawn="1"/>
        </p:nvSpPr>
        <p:spPr>
          <a:xfrm>
            <a:off x="602357" y="644042"/>
            <a:ext cx="5018782" cy="42005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ontents</a:t>
            </a:r>
            <a:endParaRPr lang="ko-KR" altLang="en-US" sz="3033" b="1" kern="1200" dirty="0">
              <a:ln w="0">
                <a:solidFill>
                  <a:schemeClr val="accent1">
                    <a:shade val="95000"/>
                    <a:satMod val="105000"/>
                    <a:alpha val="0"/>
                  </a:schemeClr>
                </a:solidFill>
              </a:ln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A2B1AB77-1C2C-DFE0-002D-96FF2FD6B80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63028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66" y="1061391"/>
            <a:ext cx="9217025" cy="51847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CF54-3910-4C3D-922B-91ABAA1BE900}" type="datetime1">
              <a:rPr lang="en-US" altLang="ko-KR" smtClean="0"/>
              <a:t>3/5/2026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79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5B9C2C-CF4A-54CD-B225-13DA0B944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48C4F2F-4411-1FC8-3548-9A9B9FF64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851E-9C7F-4C2F-97E4-07916600D781}" type="datetime1">
              <a:rPr lang="en-US" altLang="ko-KR" smtClean="0">
                <a:ea typeface="Roboto" panose="02000000000000000000" pitchFamily="2" charset="0"/>
              </a:rPr>
              <a:t>3/5/2026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B685030-3F94-A88D-7C8F-9F9FEE3D4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C2A5C36-8702-7607-0443-703DFCEC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4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9C87747D-DDC5-ED04-0BA4-02AC033083E5}"/>
              </a:ext>
            </a:extLst>
          </p:cNvPr>
          <p:cNvCxnSpPr/>
          <p:nvPr userDrawn="1"/>
        </p:nvCxnSpPr>
        <p:spPr>
          <a:xfrm>
            <a:off x="359869" y="887136"/>
            <a:ext cx="9186267" cy="0"/>
          </a:xfrm>
          <a:prstGeom prst="line">
            <a:avLst/>
          </a:prstGeom>
          <a:ln w="38100">
            <a:solidFill>
              <a:srgbClr val="00B1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3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864" y="1066523"/>
            <a:ext cx="4531224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522"/>
            <a:ext cx="4608513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854E9-D11A-4559-B0C4-C7AEE6921778}" type="datetime1">
              <a:rPr lang="en-US" altLang="ko-KR" smtClean="0"/>
              <a:t>3/5/2026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18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262" y="404814"/>
            <a:ext cx="920312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262" y="1762128"/>
            <a:ext cx="9217026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ko-KR" altLang="en-US" sz="1400" b="1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827" y="2205039"/>
            <a:ext cx="9213686" cy="39846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 b="0"/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5124-2AE0-4DC3-86EA-19D49BBEEF7F}" type="datetime1">
              <a:rPr lang="en-US" altLang="ko-KR" smtClean="0"/>
              <a:t>3/5/2026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53366" y="1061391"/>
            <a:ext cx="9217025" cy="46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  <a:endParaRPr lang="en-US" dirty="0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92136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55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88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6640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46600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3/5/2026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036640" y="2205038"/>
            <a:ext cx="451202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9BCCCEE8-07E0-854E-5CFE-88E14308BBF9}"/>
              </a:ext>
            </a:extLst>
          </p:cNvPr>
          <p:cNvCxnSpPr>
            <a:cxnSpLocks/>
          </p:cNvCxnSpPr>
          <p:nvPr userDrawn="1"/>
        </p:nvCxnSpPr>
        <p:spPr>
          <a:xfrm>
            <a:off x="5014911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70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335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8512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66502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3/5/2026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988512" y="2205038"/>
            <a:ext cx="457300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131876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38" y="6426197"/>
            <a:ext cx="313061" cy="1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866" y="413698"/>
            <a:ext cx="9201647" cy="4823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12926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l" defTabSz="742923" rtl="0" eaLnBrk="1" latinLnBrk="1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313FF649-6D8C-4C61-9031-0F464747A6DB}" type="datetime1">
              <a:rPr lang="en-US" altLang="ko-KR" smtClean="0">
                <a:ea typeface="Roboto" panose="02000000000000000000" pitchFamily="2" charset="0"/>
              </a:rPr>
              <a:t>3/5/2026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ctr" defTabSz="742923" rtl="0" eaLnBrk="1" latinLnBrk="1" hangingPunct="1">
              <a:lnSpc>
                <a:spcPct val="100000"/>
              </a:lnSpc>
              <a:defRPr lang="ko-KR" altLang="en-US" sz="1000" kern="1200" dirty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32663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r" defTabSz="457200" rtl="0" eaLnBrk="1" latinLnBrk="0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E87309D-79DB-AB92-78FF-C8A618CA79CA}"/>
              </a:ext>
            </a:extLst>
          </p:cNvPr>
          <p:cNvCxnSpPr>
            <a:cxnSpLocks/>
          </p:cNvCxnSpPr>
          <p:nvPr userDrawn="1"/>
        </p:nvCxnSpPr>
        <p:spPr>
          <a:xfrm>
            <a:off x="359869" y="887136"/>
            <a:ext cx="92016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0E6D5D96-ED48-9E01-31A1-9783E5A46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004" y="1061391"/>
            <a:ext cx="9194510" cy="51847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313284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6" r:id="rId9"/>
    <p:sldLayoutId id="2147483681" r:id="rId10"/>
    <p:sldLayoutId id="2147483682" r:id="rId11"/>
    <p:sldLayoutId id="2147483683" r:id="rId12"/>
    <p:sldLayoutId id="2147483687" r:id="rId13"/>
    <p:sldLayoutId id="2147483684" r:id="rId14"/>
    <p:sldLayoutId id="2147483685" r:id="rId15"/>
  </p:sldLayoutIdLst>
  <p:hf hdr="0" ftr="0" dt="0"/>
  <p:txStyles>
    <p:titleStyle>
      <a:lvl1pPr algn="l" defTabSz="742923" rtl="0" eaLnBrk="1" latinLnBrk="1" hangingPunct="1">
        <a:lnSpc>
          <a:spcPct val="100000"/>
        </a:lnSpc>
        <a:spcBef>
          <a:spcPct val="0"/>
        </a:spcBef>
        <a:buNone/>
        <a:defRPr lang="en-US" altLang="en-US" sz="2400" b="1" kern="1200" spc="-70" baseline="0" dirty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None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  <a:lvl2pPr marL="559586" indent="-342900" algn="l" defTabSz="742923" rtl="0" eaLnBrk="1" latinLnBrk="1" hangingPunct="1">
        <a:lnSpc>
          <a:spcPct val="100000"/>
        </a:lnSpc>
        <a:spcBef>
          <a:spcPct val="0"/>
        </a:spcBef>
        <a:buFont typeface="+mj-lt"/>
        <a:buAutoNum type="arabicPeriod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2pPr>
      <a:lvl3pPr marL="869136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3pPr>
      <a:lvl4pPr marL="1240599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4pPr>
      <a:lvl5pPr marL="1554909" indent="-28575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7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2160">
          <p15:clr>
            <a:srgbClr val="F26B43"/>
          </p15:clr>
        </p15:guide>
        <p15:guide id="4" orient="horz" pos="663">
          <p15:clr>
            <a:srgbClr val="F26B43"/>
          </p15:clr>
        </p15:guide>
        <p15:guide id="5" pos="6023">
          <p15:clr>
            <a:srgbClr val="F26B43"/>
          </p15:clr>
        </p15:guide>
        <p15:guide id="6" orient="horz" pos="3929">
          <p15:clr>
            <a:srgbClr val="F26B43"/>
          </p15:clr>
        </p15:guide>
        <p15:guide id="7" orient="horz" pos="1321">
          <p15:clr>
            <a:srgbClr val="F26B43"/>
          </p15:clr>
        </p15:guide>
        <p15:guide id="8" orient="horz" pos="255">
          <p15:clr>
            <a:srgbClr val="F26B43"/>
          </p15:clr>
        </p15:guide>
        <p15:guide id="9" pos="376">
          <p15:clr>
            <a:srgbClr val="F26B43"/>
          </p15:clr>
        </p15:guide>
        <p15:guide id="10" orient="horz" pos="138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68" y="413698"/>
            <a:ext cx="9183445" cy="482315"/>
          </a:xfrm>
        </p:spPr>
        <p:txBody>
          <a:bodyPr/>
          <a:lstStyle/>
          <a:p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제안 </a:t>
            </a: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신청서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(1/2)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7475" y="998730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유형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0887" y="1268760"/>
            <a:ext cx="784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HL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그룹의 미래경쟁력 확보에 기여할 수 있는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New Business 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Idea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7475" y="176381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 dirty="0" err="1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아이디어명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3742" y="2058565"/>
            <a:ext cx="161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아이디어명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7475" y="2631582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배경 및 해결방법 </a:t>
            </a:r>
            <a:r>
              <a:rPr lang="en-US" altLang="ko-KR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(Problem &amp; Solution)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87150" y="2053774"/>
            <a:ext cx="829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‘…’</a:t>
            </a: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를 위한  </a:t>
            </a:r>
            <a:r>
              <a:rPr lang="en-US" altLang="ko-KR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OOO</a:t>
            </a: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구축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78170" y="2957074"/>
            <a:ext cx="8640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서비스의  현황 및 문제점을 인식하고 제안한 배경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8834" y="2943283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배경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7762" y="3344506"/>
            <a:ext cx="82920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서비스의 핵심내용을 구체적으로 작성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 (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제품 및 서비스 개발 관련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)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기존 서비스와의 차별성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-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아이디어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/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제품 ∙서비스 구현 기술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서비스 방법 등에 대해 작성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9542" y="3330715"/>
            <a:ext cx="1188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해결방법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3345" y="441911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종래 기술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257300" y="4744602"/>
            <a:ext cx="8587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(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있을 경우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)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종래에 개발되고 있는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혹은 시장에 나와있는 제품에 관한 정보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4704" y="4730811"/>
            <a:ext cx="83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내용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13402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27475" y="3113965"/>
            <a:ext cx="2101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제안 </a:t>
            </a:r>
            <a:r>
              <a:rPr lang="ko-KR" altLang="en-US" sz="1400" u="sng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팀 </a:t>
            </a:r>
            <a:r>
              <a:rPr lang="en-US" altLang="ko-KR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R&amp;R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7625" y="3663414"/>
            <a:ext cx="7872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리더 및 팀원 각각의 </a:t>
            </a:r>
            <a:r>
              <a:rPr lang="en-US" altLang="ko-KR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 </a:t>
            </a: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정의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90877" y="3389341"/>
            <a:ext cx="786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kern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주제 및 팀 특성 반영</a:t>
            </a:r>
            <a:endParaRPr lang="en-US" altLang="ko-KR" sz="1200" b="0" dirty="0">
              <a:solidFill>
                <a:schemeClr val="bg2">
                  <a:lumMod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7505" y="3365053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제안 </a:t>
            </a:r>
            <a:r>
              <a:rPr lang="ko-KR" altLang="en-US" sz="1200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팀명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7505" y="3652961"/>
            <a:ext cx="1131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팀 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R&amp;R</a:t>
            </a: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915442"/>
              </p:ext>
            </p:extLst>
          </p:nvPr>
        </p:nvGraphicFramePr>
        <p:xfrm>
          <a:off x="407495" y="4059070"/>
          <a:ext cx="8868390" cy="13621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1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1838">
                  <a:extLst>
                    <a:ext uri="{9D8B030D-6E8A-4147-A177-3AD203B41FA5}">
                      <a16:colId xmlns:a16="http://schemas.microsoft.com/office/drawing/2014/main" val="620119619"/>
                    </a:ext>
                  </a:extLst>
                </a:gridCol>
                <a:gridCol w="1283677">
                  <a:extLst>
                    <a:ext uri="{9D8B030D-6E8A-4147-A177-3AD203B41FA5}">
                      <a16:colId xmlns:a16="http://schemas.microsoft.com/office/drawing/2014/main" val="228110847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66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46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43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학년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학번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역할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endParaRPr lang="en-US" altLang="ko-KR" sz="11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11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홍길동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OOOOO</a:t>
                      </a: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 </a:t>
                      </a: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학년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20210000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팀장</a:t>
                      </a:r>
                      <a:r>
                        <a:rPr lang="en-US" altLang="ko-KR" sz="105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/ </a:t>
                      </a:r>
                      <a:r>
                        <a:rPr lang="ko-KR" altLang="en-US" sz="1050" baseline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수익모델 수립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홍길일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OOOOO</a:t>
                      </a: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</a:t>
                      </a:r>
                      <a:r>
                        <a:rPr kumimoji="0" lang="ko-KR" altLang="en-US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학년</a:t>
                      </a:r>
                      <a:endParaRPr kumimoji="0" lang="en-US" altLang="ko-KR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EECE1">
                            <a:lumMod val="25000"/>
                          </a:srgb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20210000</a:t>
                      </a:r>
                      <a:endParaRPr kumimoji="0" lang="en-US" altLang="ko-KR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EECE1">
                            <a:lumMod val="25000"/>
                          </a:srgb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Biz</a:t>
                      </a:r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모델 수립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ko-KR" altLang="en-US" sz="105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홍길이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OOOOO</a:t>
                      </a:r>
                      <a:r>
                        <a:rPr lang="ko-KR" altLang="en-US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</a:t>
                      </a: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</a:t>
                      </a:r>
                      <a:r>
                        <a:rPr kumimoji="0" lang="ko-KR" altLang="en-US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EEECE1">
                              <a:lumMod val="25000"/>
                            </a:srgbClr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학년</a:t>
                      </a:r>
                      <a:endParaRPr kumimoji="0" lang="en-US" altLang="ko-KR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EECE1">
                            <a:lumMod val="25000"/>
                          </a:srgb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20210000</a:t>
                      </a:r>
                      <a:endParaRPr kumimoji="0" lang="en-US" altLang="ko-KR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EECE1">
                            <a:lumMod val="25000"/>
                          </a:srgbClr>
                        </a:solidFill>
                        <a:effectLst/>
                        <a:uLnTx/>
                        <a:uFillTx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시장</a:t>
                      </a:r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플레이어 조사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010-1111-1111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xxx@naver.com</a:t>
                      </a:r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30">
                <a:tc>
                  <a:txBody>
                    <a:bodyPr/>
                    <a:lstStyle/>
                    <a:p>
                      <a:pPr marL="0" indent="0" algn="ctr" latinLnBrk="1">
                        <a:buFontTx/>
                        <a:buNone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17774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35041" y="1069000"/>
            <a:ext cx="5445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■ </a:t>
            </a:r>
            <a:r>
              <a:rPr lang="ko-KR" altLang="en-US" sz="1400" u="sng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기대 효과</a:t>
            </a:r>
            <a:endParaRPr lang="en-US" altLang="ko-KR" sz="1400" b="0" u="sng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6400" y="1380701"/>
            <a:ext cx="1396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활용 분야 </a:t>
            </a:r>
            <a:r>
              <a:rPr lang="en-US" altLang="ko-KR" sz="1200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: </a:t>
            </a:r>
            <a:endParaRPr lang="en-US" altLang="ko-KR" sz="1200" b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sym typeface="Wingdings" panose="05000000000000000000" pitchFamily="2" charset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90878" y="1376777"/>
            <a:ext cx="7971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신종 코로나나 미세먼지로 고민이 많은 요즘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집에 들어갈 때나 차량 </a:t>
            </a:r>
            <a:r>
              <a:rPr lang="ko-KR" altLang="en-US" sz="1200" b="0" dirty="0" err="1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탑승시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 간단히 바깥에서 묻은 오염 물질을 제거하고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제거된 오염 물질을 깔끔하게 처리할 수 있는 제품이 나오면 기존 가정집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엘리베이터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차량용으로 팔거나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, </a:t>
            </a:r>
            <a:r>
              <a:rPr lang="ko-KR" altLang="en-US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신규 건축하는 아파트나 신차 등에 미리 탑재해서 제공해도 고객들에게 좋은 반응을 얻을 수 있을 것 같습니다</a:t>
            </a:r>
            <a:r>
              <a:rPr lang="en-US" altLang="ko-KR" sz="1200" b="0" dirty="0">
                <a:solidFill>
                  <a:schemeClr val="bg2">
                    <a:lumMod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12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 txBox="1">
            <a:spLocks/>
          </p:cNvSpPr>
          <p:nvPr/>
        </p:nvSpPr>
        <p:spPr>
          <a:xfrm>
            <a:off x="407494" y="421725"/>
            <a:ext cx="9220245" cy="4823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spc="-70" baseline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제안 신청서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(2/2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82171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HL">
      <a:dk1>
        <a:srgbClr val="000000"/>
      </a:dk1>
      <a:lt1>
        <a:sysClr val="window" lastClr="FFFFFF"/>
      </a:lt1>
      <a:dk2>
        <a:srgbClr val="3C4146"/>
      </a:dk2>
      <a:lt2>
        <a:srgbClr val="EEECE1"/>
      </a:lt2>
      <a:accent1>
        <a:srgbClr val="00B4ED"/>
      </a:accent1>
      <a:accent2>
        <a:srgbClr val="002B68"/>
      </a:accent2>
      <a:accent3>
        <a:srgbClr val="0033CC"/>
      </a:accent3>
      <a:accent4>
        <a:srgbClr val="006699"/>
      </a:accent4>
      <a:accent5>
        <a:srgbClr val="4BACC6"/>
      </a:accent5>
      <a:accent6>
        <a:srgbClr val="912494"/>
      </a:accent6>
      <a:hlink>
        <a:srgbClr val="FF0066"/>
      </a:hlink>
      <a:folHlink>
        <a:srgbClr val="C00000"/>
      </a:folHlink>
    </a:clrScheme>
    <a:fontScheme name="HL">
      <a:majorFont>
        <a:latin typeface="Roboto"/>
        <a:ea typeface="Noto Sans KR"/>
        <a:cs typeface=""/>
      </a:majorFont>
      <a:minorFont>
        <a:latin typeface="Roboto"/>
        <a:ea typeface="Noto Sans K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5d8d427-6640-476d-99f0-05749d8eac9e">
      <UserInfo>
        <DisplayName>이양용(Yangyong Lee)/팀장/경영전략실.EHS팀/한라홀딩스</DisplayName>
        <AccountId>25</AccountId>
        <AccountType/>
      </UserInfo>
    </SharedWithUsers>
    <lcf76f155ced4ddcb4097134ff3c332f xmlns="96bad1b4-b6eb-40d9-b84b-1b3a488a755f">
      <Terms xmlns="http://schemas.microsoft.com/office/infopath/2007/PartnerControls"/>
    </lcf76f155ced4ddcb4097134ff3c332f>
    <TaxCatchAll xmlns="d5d8d427-6640-476d-99f0-05749d8eac9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10E7598806B915418E05DC423750A02E" ma:contentTypeVersion="16" ma:contentTypeDescription="새 문서를 만듭니다." ma:contentTypeScope="" ma:versionID="663617b2de62ee3a87424f35506bf5c1">
  <xsd:schema xmlns:xsd="http://www.w3.org/2001/XMLSchema" xmlns:xs="http://www.w3.org/2001/XMLSchema" xmlns:p="http://schemas.microsoft.com/office/2006/metadata/properties" xmlns:ns2="96bad1b4-b6eb-40d9-b84b-1b3a488a755f" xmlns:ns3="d5d8d427-6640-476d-99f0-05749d8eac9e" targetNamespace="http://schemas.microsoft.com/office/2006/metadata/properties" ma:root="true" ma:fieldsID="8eeabbcd54e862612a8f0ef425cbde8c" ns2:_="" ns3:_="">
    <xsd:import namespace="96bad1b4-b6eb-40d9-b84b-1b3a488a755f"/>
    <xsd:import namespace="d5d8d427-6640-476d-99f0-05749d8eac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bad1b4-b6eb-40d9-b84b-1b3a488a75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이미지 태그" ma:readOnly="false" ma:fieldId="{5cf76f15-5ced-4ddc-b409-7134ff3c332f}" ma:taxonomyMulti="true" ma:sspId="253f698c-e56c-4c00-9b63-ffb38e189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8d427-6640-476d-99f0-05749d8eac9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f8423f9-ac26-4d93-b1af-19c890f39caa}" ma:internalName="TaxCatchAll" ma:showField="CatchAllData" ma:web="d5d8d427-6640-476d-99f0-05749d8eac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D25119-6929-4F64-B76D-ACC4C08F49AC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96bad1b4-b6eb-40d9-b84b-1b3a488a755f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d5d8d427-6640-476d-99f0-05749d8eac9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44F1E91-0A41-445B-A0E6-35586BC1D8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6A2E78-E8BE-4C8A-B74F-D10BA3546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bad1b4-b6eb-40d9-b84b-1b3a488a755f"/>
    <ds:schemaRef ds:uri="d5d8d427-6640-476d-99f0-05749d8eac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232</Words>
  <Application>Microsoft Office PowerPoint</Application>
  <PresentationFormat>A4 용지(210x297mm)</PresentationFormat>
  <Paragraphs>53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Noto Sans KR</vt:lpstr>
      <vt:lpstr>Roboto</vt:lpstr>
      <vt:lpstr>맑은 고딕</vt:lpstr>
      <vt:lpstr>Arial</vt:lpstr>
      <vt:lpstr>Wingdings</vt:lpstr>
      <vt:lpstr>1_Office 테마</vt:lpstr>
      <vt:lpstr> 제안 신청서(1/2)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안녀</dc:title>
  <dc:creator>엄소연(Soyeon Um)/팀장/경영전략실.HR팀/한라홀딩스</dc:creator>
  <cp:lastModifiedBy>user</cp:lastModifiedBy>
  <cp:revision>28</cp:revision>
  <dcterms:created xsi:type="dcterms:W3CDTF">2022-08-30T05:51:22Z</dcterms:created>
  <dcterms:modified xsi:type="dcterms:W3CDTF">2026-03-05T00:53:19Z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0x01010010E7598806B915418E05DC423750A02E</vt:lpwstr>
  </property>
</Properties>
</file>