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EC"/>
    <a:srgbClr val="FF9933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D6EE2-DD05-4D1C-ABAE-F1EADF2F82AE}" v="12" dt="2022-08-31T01:21:37.530"/>
    <p1510:client id="{FA504417-042C-4A05-B5FF-8625D61672C3}" v="1" dt="2022-08-31T01:31:24.1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7" autoAdjust="0"/>
    <p:restoredTop sz="92218" autoAdjust="0"/>
  </p:normalViewPr>
  <p:slideViewPr>
    <p:cSldViewPr snapToGrid="0" showGuides="1">
      <p:cViewPr varScale="1">
        <p:scale>
          <a:sx n="102" d="100"/>
          <a:sy n="102" d="100"/>
        </p:scale>
        <p:origin x="1392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8036E-FFEE-45F5-A8BE-239875A253CE}" type="datetimeFigureOut">
              <a:rPr lang="ko-KR" altLang="en-US" smtClean="0"/>
              <a:t>2025-09-03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CD17E-C32C-45CB-AA73-2F45417C26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CD17E-C32C-45CB-AA73-2F45417C26E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5963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6899" y="2965651"/>
            <a:ext cx="8964613" cy="544312"/>
          </a:xfrm>
        </p:spPr>
        <p:txBody>
          <a:bodyPr anchor="b">
            <a:normAutofit/>
          </a:bodyPr>
          <a:lstStyle>
            <a:lvl1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6899" y="3528218"/>
            <a:ext cx="8964613" cy="3651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en-US" altLang="en-US" sz="2000" b="0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클릭하여 마스터 부제목 스타일 편집</a:t>
            </a:r>
            <a:endParaRPr lang="en-US" dirty="0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74DB6A2A-B8CF-9EF9-109F-00FAC05AC2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6899" y="4110336"/>
            <a:ext cx="8964613" cy="365125"/>
          </a:xfrm>
        </p:spPr>
        <p:txBody>
          <a:bodyPr>
            <a:noAutofit/>
          </a:bodyPr>
          <a:lstStyle>
            <a:lvl1pPr>
              <a:defRPr lang="ko-KR" altLang="en-US" sz="14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자유형: 도형 4">
            <a:extLst>
              <a:ext uri="{FF2B5EF4-FFF2-40B4-BE49-F238E27FC236}">
                <a16:creationId xmlns:a16="http://schemas.microsoft.com/office/drawing/2014/main" id="{E164F921-7073-35FC-C148-E0CFA3730E16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7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제목 및 내용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9866" y="6417733"/>
            <a:ext cx="342867" cy="22593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1C4C1FB2-902F-FC76-79C4-704B426BE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65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제목 및 내용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28387769-01C6-AE2E-C082-0A55EFF2A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42F4A4-A3E6-48AF-B91C-A2A3A8170835}" type="slidenum">
              <a:rPr lang="en-US" altLang="ko-KR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76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605ABA-0BDC-1282-AE35-F952CA02A3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866" y="6393657"/>
            <a:ext cx="1371304" cy="250006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0D539BD5-B8EA-8B2C-DBD7-E25906EC8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88F0EF76-8904-9876-D354-1BE66810C7E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2719567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046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507D00C-9694-12C3-F1C2-C3CB52DAD4EC}"/>
              </a:ext>
            </a:extLst>
          </p:cNvPr>
          <p:cNvSpPr txBox="1"/>
          <p:nvPr userDrawn="1"/>
        </p:nvSpPr>
        <p:spPr>
          <a:xfrm>
            <a:off x="596900" y="3117334"/>
            <a:ext cx="6657340" cy="40011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E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ND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O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F 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D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OCUMENTS</a:t>
            </a:r>
            <a:r>
              <a:rPr lang="en-US" altLang="ko-KR" sz="26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6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27769F8A-2090-CBFD-70EF-AB350C765581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2" name="Slide Number Placeholder 8">
            <a:extLst>
              <a:ext uri="{FF2B5EF4-FFF2-40B4-BE49-F238E27FC236}">
                <a16:creationId xmlns:a16="http://schemas.microsoft.com/office/drawing/2014/main" id="{9DEFBED8-F5E3-843D-6923-BD147661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: 도형 6">
            <a:extLst>
              <a:ext uri="{FF2B5EF4-FFF2-40B4-BE49-F238E27FC236}">
                <a16:creationId xmlns:a16="http://schemas.microsoft.com/office/drawing/2014/main" id="{AEE08DC5-31CB-9FA6-4062-1EF977F7FB2A}"/>
              </a:ext>
            </a:extLst>
          </p:cNvPr>
          <p:cNvSpPr/>
          <p:nvPr userDrawn="1"/>
        </p:nvSpPr>
        <p:spPr>
          <a:xfrm>
            <a:off x="5168265" y="15233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/>
          </a:solidFill>
          <a:ln>
            <a:solidFill>
              <a:srgbClr val="00B1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1462"/>
          </a:p>
        </p:txBody>
      </p:sp>
      <p:sp>
        <p:nvSpPr>
          <p:cNvPr id="3" name="Slide Number Placeholder 8">
            <a:extLst>
              <a:ext uri="{FF2B5EF4-FFF2-40B4-BE49-F238E27FC236}">
                <a16:creationId xmlns:a16="http://schemas.microsoft.com/office/drawing/2014/main" id="{51CD2C2C-76F4-3DE3-480A-44929A6C5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32663" y="6356352"/>
            <a:ext cx="2228850" cy="365125"/>
          </a:xfrm>
        </p:spPr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B7FEAA-EC0E-96F3-8FCA-948B80443410}"/>
              </a:ext>
            </a:extLst>
          </p:cNvPr>
          <p:cNvSpPr txBox="1"/>
          <p:nvPr userDrawn="1"/>
        </p:nvSpPr>
        <p:spPr>
          <a:xfrm>
            <a:off x="596899" y="3091934"/>
            <a:ext cx="4356101" cy="43088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spAutoFit/>
          </a:bodyPr>
          <a:lstStyle/>
          <a:p>
            <a:pPr algn="l"/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T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HANK 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Y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OU</a:t>
            </a:r>
            <a:r>
              <a:rPr lang="en-US" altLang="ko-KR" sz="2800" b="1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00B1EC"/>
                </a:solidFill>
              </a:rPr>
              <a:t>.</a:t>
            </a:r>
            <a:endParaRPr lang="ko-KR" altLang="en-US" sz="2800" b="1" dirty="0">
              <a:ln>
                <a:solidFill>
                  <a:schemeClr val="tx1">
                    <a:alpha val="0"/>
                  </a:schemeClr>
                </a:solidFill>
              </a:ln>
              <a:solidFill>
                <a:srgbClr val="00B1EC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2965" y="731279"/>
            <a:ext cx="700332" cy="36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12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120">
          <p15:clr>
            <a:srgbClr val="FBAE40"/>
          </p15:clr>
        </p15:guide>
        <p15:guide id="2" pos="376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833977" y="6356354"/>
            <a:ext cx="2618899" cy="365125"/>
          </a:xfrm>
        </p:spPr>
        <p:txBody>
          <a:bodyPr/>
          <a:lstStyle>
            <a:lvl1pPr>
              <a:defRPr sz="1000">
                <a:latin typeface="+mn-ea"/>
                <a:ea typeface="+mn-ea"/>
              </a:defRPr>
            </a:lvl1pPr>
          </a:lstStyle>
          <a:p>
            <a:fld id="{B3A67416-CB37-4963-98AC-4F617E0E7CD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463401" y="876300"/>
            <a:ext cx="8961059" cy="0"/>
          </a:xfrm>
          <a:prstGeom prst="line">
            <a:avLst/>
          </a:prstGeom>
          <a:ln w="19050">
            <a:solidFill>
              <a:srgbClr val="00ACE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030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71">
          <p15:clr>
            <a:srgbClr val="FBAE40"/>
          </p15:clr>
        </p15:guide>
        <p15:guide id="2" pos="594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6901" y="1675731"/>
            <a:ext cx="8622904" cy="4196633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lang="ko-KR" altLang="en-US" sz="1700" b="0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216686" lvl="0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413C77-CFFA-0DD6-021D-43893EFC37C5}"/>
              </a:ext>
            </a:extLst>
          </p:cNvPr>
          <p:cNvSpPr txBox="1"/>
          <p:nvPr userDrawn="1"/>
        </p:nvSpPr>
        <p:spPr>
          <a:xfrm>
            <a:off x="602357" y="644042"/>
            <a:ext cx="5018782" cy="42005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l" defTabSz="742923" rtl="0" eaLnBrk="1" latinLnBrk="1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rgbClr val="00B1EC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altLang="ko-KR" sz="3033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rPr>
              <a:t>ontents</a:t>
            </a:r>
            <a:endParaRPr lang="ko-KR" altLang="en-US" sz="3033" b="1" kern="1200" dirty="0">
              <a:ln w="0">
                <a:solidFill>
                  <a:schemeClr val="accent1">
                    <a:shade val="95000"/>
                    <a:satMod val="105000"/>
                    <a:alpha val="0"/>
                  </a:schemeClr>
                </a:solidFill>
              </a:ln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자유형: 도형 1">
            <a:extLst>
              <a:ext uri="{FF2B5EF4-FFF2-40B4-BE49-F238E27FC236}">
                <a16:creationId xmlns:a16="http://schemas.microsoft.com/office/drawing/2014/main" id="{A2B1AB77-1C2C-DFE0-002D-96FF2FD6B80C}"/>
              </a:ext>
            </a:extLst>
          </p:cNvPr>
          <p:cNvSpPr/>
          <p:nvPr userDrawn="1"/>
        </p:nvSpPr>
        <p:spPr>
          <a:xfrm>
            <a:off x="5320665" y="1675732"/>
            <a:ext cx="3800476" cy="4196633"/>
          </a:xfrm>
          <a:custGeom>
            <a:avLst/>
            <a:gdLst>
              <a:gd name="connsiteX0" fmla="*/ 3446443 w 5029200"/>
              <a:gd name="connsiteY0" fmla="*/ 475043 h 5577840"/>
              <a:gd name="connsiteX1" fmla="*/ 853440 w 5029200"/>
              <a:gd name="connsiteY1" fmla="*/ 5077506 h 5577840"/>
              <a:gd name="connsiteX2" fmla="*/ 1592917 w 5029200"/>
              <a:gd name="connsiteY2" fmla="*/ 5077506 h 5577840"/>
              <a:gd name="connsiteX3" fmla="*/ 4185920 w 5029200"/>
              <a:gd name="connsiteY3" fmla="*/ 475043 h 5577840"/>
              <a:gd name="connsiteX4" fmla="*/ 3140383 w 5029200"/>
              <a:gd name="connsiteY4" fmla="*/ 0 h 5577840"/>
              <a:gd name="connsiteX5" fmla="*/ 5029200 w 5029200"/>
              <a:gd name="connsiteY5" fmla="*/ 0 h 5577840"/>
              <a:gd name="connsiteX6" fmla="*/ 1888817 w 5029200"/>
              <a:gd name="connsiteY6" fmla="*/ 5577840 h 5577840"/>
              <a:gd name="connsiteX7" fmla="*/ 0 w 5029200"/>
              <a:gd name="connsiteY7" fmla="*/ 5577840 h 557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29200" h="5577840">
                <a:moveTo>
                  <a:pt x="3446443" y="475043"/>
                </a:moveTo>
                <a:lnTo>
                  <a:pt x="853440" y="5077506"/>
                </a:lnTo>
                <a:lnTo>
                  <a:pt x="1592917" y="5077506"/>
                </a:lnTo>
                <a:lnTo>
                  <a:pt x="4185920" y="475043"/>
                </a:lnTo>
                <a:close/>
                <a:moveTo>
                  <a:pt x="3140383" y="0"/>
                </a:moveTo>
                <a:lnTo>
                  <a:pt x="5029200" y="0"/>
                </a:lnTo>
                <a:lnTo>
                  <a:pt x="1888817" y="5577840"/>
                </a:lnTo>
                <a:lnTo>
                  <a:pt x="0" y="5577840"/>
                </a:lnTo>
                <a:close/>
              </a:path>
            </a:pathLst>
          </a:custGeom>
          <a:solidFill>
            <a:srgbClr val="00B1E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ko-KR" altLang="en-US" sz="1462"/>
          </a:p>
        </p:txBody>
      </p:sp>
    </p:spTree>
    <p:extLst>
      <p:ext uri="{BB962C8B-B14F-4D97-AF65-F5344CB8AC3E}">
        <p14:creationId xmlns:p14="http://schemas.microsoft.com/office/powerpoint/2010/main" val="630281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366" y="1061391"/>
            <a:ext cx="9217025" cy="51847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8CF54-3910-4C3D-922B-91ABAA1BE900}" type="datetime1">
              <a:rPr lang="en-US" altLang="ko-KR" smtClean="0"/>
              <a:t>9/3/2025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879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5B9C2C-CF4A-54CD-B225-13DA0B944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48C4F2F-4411-1FC8-3548-9A9B9FF64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5851E-9C7F-4C2F-97E4-07916600D781}" type="datetime1">
              <a:rPr lang="en-US" altLang="ko-KR" smtClean="0">
                <a:ea typeface="Roboto" panose="02000000000000000000" pitchFamily="2" charset="0"/>
              </a:rPr>
              <a:t>9/3/2025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B685030-3F94-A88D-7C8F-9F9FEE3D4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C2A5C36-8702-7607-0443-703DFCEC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40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9C87747D-DDC5-ED04-0BA4-02AC033083E5}"/>
              </a:ext>
            </a:extLst>
          </p:cNvPr>
          <p:cNvCxnSpPr/>
          <p:nvPr userDrawn="1"/>
        </p:nvCxnSpPr>
        <p:spPr>
          <a:xfrm>
            <a:off x="359869" y="887136"/>
            <a:ext cx="9186267" cy="0"/>
          </a:xfrm>
          <a:prstGeom prst="line">
            <a:avLst/>
          </a:prstGeom>
          <a:ln w="38100">
            <a:solidFill>
              <a:srgbClr val="00B1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73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864" y="1066523"/>
            <a:ext cx="4531224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522"/>
            <a:ext cx="4608513" cy="5170765"/>
          </a:xfrm>
          <a:prstGeom prst="rect">
            <a:avLst/>
          </a:prstGeom>
        </p:spPr>
        <p:txBody>
          <a:bodyPr/>
          <a:lstStyle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854E9-D11A-4559-B0C4-C7AEE6921778}" type="datetime1">
              <a:rPr lang="en-US" altLang="ko-KR" smtClean="0"/>
              <a:t>9/3/2025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918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262" y="404814"/>
            <a:ext cx="920312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262" y="1762128"/>
            <a:ext cx="9217026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lang="ko-KR" altLang="en-US" sz="1400" b="1" kern="120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827" y="2205039"/>
            <a:ext cx="9213686" cy="398462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200" b="0"/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lvl="1"/>
            <a:r>
              <a:rPr lang="ko-KR" altLang="en-US" dirty="0"/>
              <a:t>두 번째 수준</a:t>
            </a:r>
          </a:p>
          <a:p>
            <a:pPr lvl="2"/>
            <a:r>
              <a:rPr lang="ko-KR" altLang="en-US" dirty="0"/>
              <a:t>세 번째 수준</a:t>
            </a:r>
          </a:p>
          <a:p>
            <a:pPr lvl="3"/>
            <a:r>
              <a:rPr lang="ko-KR" altLang="en-US" dirty="0"/>
              <a:t>네 번째 수준</a:t>
            </a:r>
          </a:p>
          <a:p>
            <a:pPr lvl="4"/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5124-2AE0-4DC3-86EA-19D49BBEEF7F}" type="datetime1">
              <a:rPr lang="en-US" altLang="ko-KR" smtClean="0"/>
              <a:t>9/3/2025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53366" y="1061391"/>
            <a:ext cx="9217025" cy="46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스타일을 편집하려면 클릭</a:t>
            </a:r>
            <a:endParaRPr lang="en-US" dirty="0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92136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550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0988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6640" y="1762128"/>
            <a:ext cx="4521600" cy="33496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46600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9/3/2025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5036640" y="2205038"/>
            <a:ext cx="451202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D97A4A9-F6C5-B0BA-B627-E5D5C551DD30}"/>
              </a:ext>
            </a:extLst>
          </p:cNvPr>
          <p:cNvCxnSpPr>
            <a:cxnSpLocks/>
          </p:cNvCxnSpPr>
          <p:nvPr userDrawn="1"/>
        </p:nvCxnSpPr>
        <p:spPr>
          <a:xfrm>
            <a:off x="359865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9BCCCEE8-07E0-854E-5CFE-88E14308BBF9}"/>
              </a:ext>
            </a:extLst>
          </p:cNvPr>
          <p:cNvCxnSpPr>
            <a:cxnSpLocks/>
          </p:cNvCxnSpPr>
          <p:nvPr userDrawn="1"/>
        </p:nvCxnSpPr>
        <p:spPr>
          <a:xfrm>
            <a:off x="5014911" y="2097940"/>
            <a:ext cx="4533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270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864" y="404814"/>
            <a:ext cx="9201649" cy="500061"/>
          </a:xfr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335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864" y="1052513"/>
            <a:ext cx="9201647" cy="7087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ko-KR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marL="0" lvl="0" indent="0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8512" y="1853706"/>
            <a:ext cx="4572000" cy="25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="b">
            <a:normAutofit/>
          </a:bodyPr>
          <a:lstStyle>
            <a:lvl1pPr marL="0" indent="0" algn="ctr">
              <a:buNone/>
              <a:defRPr lang="ko-KR" altLang="en-US" sz="1400" b="1" strike="noStrike" kern="1200" noProof="0" dirty="0" smtClean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ko-KR" altLang="en-US" dirty="0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0987" y="2205038"/>
            <a:ext cx="4566502" cy="403225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 b="0"/>
            </a:lvl2pPr>
            <a:lvl3pPr>
              <a:defRPr sz="1200" b="0"/>
            </a:lvl3pPr>
            <a:lvl4pPr>
              <a:defRPr sz="1200" b="0"/>
            </a:lvl4pPr>
            <a:lvl5pPr>
              <a:defRPr sz="1200" b="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9ACE-F781-4D31-92EC-91DC92306F54}" type="datetime1">
              <a:rPr lang="en-US" altLang="ko-KR" smtClean="0"/>
              <a:t>9/3/2025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2F4A4-A3E6-48AF-B91C-A2A3A817083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57A9C05-FA3D-E3FB-DEDB-B4E72F14A72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988512" y="2205038"/>
            <a:ext cx="4573001" cy="403224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defRPr lang="en-US" altLang="en-US" sz="1400" b="0" strike="noStrike" kern="1200" noProof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131876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938" y="6426197"/>
            <a:ext cx="313061" cy="1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12926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l" defTabSz="742923" rtl="0" eaLnBrk="1" latinLnBrk="1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313FF649-6D8C-4C61-9031-0F464747A6DB}" type="datetime1">
              <a:rPr lang="en-US" altLang="ko-KR" smtClean="0">
                <a:ea typeface="Roboto" panose="02000000000000000000" pitchFamily="2" charset="0"/>
              </a:rPr>
              <a:t>9/3/2025</a:t>
            </a:fld>
            <a:endParaRPr lang="en-US" dirty="0">
              <a:ea typeface="Roboto" panose="02000000000000000000" pitchFamily="2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ctr" defTabSz="742923" rtl="0" eaLnBrk="1" latinLnBrk="1" hangingPunct="1">
              <a:lnSpc>
                <a:spcPct val="100000"/>
              </a:lnSpc>
              <a:defRPr lang="ko-KR" altLang="en-US" sz="1000" kern="1200" dirty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endParaRPr lang="ko-KR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32663" y="6356352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marL="0" algn="r" defTabSz="457200" rtl="0" eaLnBrk="1" latinLnBrk="0" hangingPunct="1">
              <a:lnSpc>
                <a:spcPct val="100000"/>
              </a:lnSpc>
              <a:defRPr lang="ko-KR" altLang="en-US" sz="1000" kern="1200" smtClean="0">
                <a:ln w="0"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Roboto" panose="02000000000000000000" pitchFamily="2" charset="0"/>
                <a:ea typeface="+mn-ea"/>
                <a:cs typeface="+mn-cs"/>
              </a:defRPr>
            </a:lvl1pPr>
          </a:lstStyle>
          <a:p>
            <a:fld id="{5342F4A4-A3E6-48AF-B91C-A2A3A8170835}" type="slidenum">
              <a:rPr lang="en-US" altLang="ko-KR" smtClean="0">
                <a:ea typeface="Roboto" panose="02000000000000000000" pitchFamily="2" charset="0"/>
              </a:rPr>
              <a:pPr/>
              <a:t>‹#›</a:t>
            </a:fld>
            <a:endParaRPr lang="en-US" dirty="0">
              <a:ea typeface="Roboto" panose="02000000000000000000" pitchFamily="2" charset="0"/>
            </a:endParaRPr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id="{4E87309D-79DB-AB92-78FF-C8A618CA79CA}"/>
              </a:ext>
            </a:extLst>
          </p:cNvPr>
          <p:cNvCxnSpPr>
            <a:cxnSpLocks/>
          </p:cNvCxnSpPr>
          <p:nvPr userDrawn="1"/>
        </p:nvCxnSpPr>
        <p:spPr>
          <a:xfrm>
            <a:off x="359869" y="887136"/>
            <a:ext cx="92016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0E6D5D96-ED48-9E01-31A1-9783E5A4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7004" y="1061391"/>
            <a:ext cx="9194510" cy="518477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ko-KR" altLang="en-US" dirty="0"/>
              <a:t>마스터 텍스트 스타일을 편집하려면 클릭</a:t>
            </a:r>
          </a:p>
          <a:p>
            <a:pPr marL="433372" lvl="1" indent="-216686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ko-KR" altLang="en-US" dirty="0"/>
              <a:t>두 번째 수준</a:t>
            </a:r>
          </a:p>
          <a:p>
            <a:pPr marL="804833" lvl="2" indent="-27859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lt"/>
              <a:buAutoNum type="alphaUcPeriod"/>
            </a:pPr>
            <a:r>
              <a:rPr lang="ko-KR" altLang="en-US" dirty="0"/>
              <a:t>세 번째 수준</a:t>
            </a:r>
          </a:p>
          <a:p>
            <a:pPr marL="1165976" lvl="3" indent="-268277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+mj-ea"/>
              <a:buAutoNum type="circleNumDbPlain"/>
            </a:pPr>
            <a:r>
              <a:rPr lang="ko-KR" altLang="en-US" dirty="0"/>
              <a:t>네 번째 수준</a:t>
            </a:r>
          </a:p>
          <a:p>
            <a:pPr marL="1454890" lvl="4" indent="-185731" algn="l" defTabSz="742923" rtl="0" eaLnBrk="1" latin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ko-KR" altLang="en-US" dirty="0"/>
              <a:t>다섯 번째 수준</a:t>
            </a:r>
          </a:p>
        </p:txBody>
      </p:sp>
    </p:spTree>
    <p:extLst>
      <p:ext uri="{BB962C8B-B14F-4D97-AF65-F5344CB8AC3E}">
        <p14:creationId xmlns:p14="http://schemas.microsoft.com/office/powerpoint/2010/main" val="3132847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6" r:id="rId9"/>
    <p:sldLayoutId id="2147483681" r:id="rId10"/>
    <p:sldLayoutId id="2147483682" r:id="rId11"/>
    <p:sldLayoutId id="2147483683" r:id="rId12"/>
    <p:sldLayoutId id="2147483687" r:id="rId13"/>
    <p:sldLayoutId id="2147483684" r:id="rId14"/>
    <p:sldLayoutId id="2147483685" r:id="rId15"/>
    <p:sldLayoutId id="2147483689" r:id="rId16"/>
  </p:sldLayoutIdLst>
  <p:hf hdr="0" ftr="0" dt="0"/>
  <p:txStyles>
    <p:titleStyle>
      <a:lvl1pPr algn="l" defTabSz="742923" rtl="0" eaLnBrk="1" latinLnBrk="1" hangingPunct="1">
        <a:lnSpc>
          <a:spcPct val="100000"/>
        </a:lnSpc>
        <a:spcBef>
          <a:spcPct val="0"/>
        </a:spcBef>
        <a:buNone/>
        <a:defRPr lang="en-US" altLang="en-US" sz="2400" b="1" kern="1200" spc="-70" baseline="0" dirty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  <a:lvl2pPr marL="559586" indent="-342900" algn="l" defTabSz="742923" rtl="0" eaLnBrk="1" latinLnBrk="1" hangingPunct="1">
        <a:lnSpc>
          <a:spcPct val="100000"/>
        </a:lnSpc>
        <a:spcBef>
          <a:spcPct val="0"/>
        </a:spcBef>
        <a:buFont typeface="+mj-lt"/>
        <a:buAutoNum type="arabicPeriod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2pPr>
      <a:lvl3pPr marL="869136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3pPr>
      <a:lvl4pPr marL="1240599" indent="-34290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4pPr>
      <a:lvl5pPr marL="1554909" indent="-285750" algn="l" defTabSz="742923" rtl="0" eaLnBrk="1" latinLnBrk="1" hangingPunct="1">
        <a:lnSpc>
          <a:spcPct val="100000"/>
        </a:lnSpc>
        <a:spcBef>
          <a:spcPct val="0"/>
        </a:spcBef>
        <a:buFont typeface="Arial" panose="020B0604020202020204" pitchFamily="34" charset="0"/>
        <a:buChar char="•"/>
        <a:defRPr lang="ko-KR" altLang="en-US" sz="1400" b="0" strike="noStrike" kern="1200" spc="-70" baseline="0" noProof="0" dirty="0" smtClean="0">
          <a:ln w="0">
            <a:solidFill>
              <a:schemeClr val="accent1">
                <a:shade val="95000"/>
                <a:satMod val="105000"/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7">
          <p15:clr>
            <a:srgbClr val="F26B43"/>
          </p15:clr>
        </p15:guide>
        <p15:guide id="2" pos="3120">
          <p15:clr>
            <a:srgbClr val="F26B43"/>
          </p15:clr>
        </p15:guide>
        <p15:guide id="3" orient="horz" pos="2160">
          <p15:clr>
            <a:srgbClr val="F26B43"/>
          </p15:clr>
        </p15:guide>
        <p15:guide id="4" orient="horz" pos="663">
          <p15:clr>
            <a:srgbClr val="F26B43"/>
          </p15:clr>
        </p15:guide>
        <p15:guide id="5" pos="6023">
          <p15:clr>
            <a:srgbClr val="F26B43"/>
          </p15:clr>
        </p15:guide>
        <p15:guide id="6" orient="horz" pos="3929">
          <p15:clr>
            <a:srgbClr val="F26B43"/>
          </p15:clr>
        </p15:guide>
        <p15:guide id="7" orient="horz" pos="1321">
          <p15:clr>
            <a:srgbClr val="F26B43"/>
          </p15:clr>
        </p15:guide>
        <p15:guide id="8" orient="horz" pos="255">
          <p15:clr>
            <a:srgbClr val="F26B43"/>
          </p15:clr>
        </p15:guide>
        <p15:guide id="9" pos="376">
          <p15:clr>
            <a:srgbClr val="F26B43"/>
          </p15:clr>
        </p15:guide>
        <p15:guide id="10" orient="horz" pos="138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67416-CB37-4963-98AC-4F617E0E7CD8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sp>
        <p:nvSpPr>
          <p:cNvPr id="3" name="제목 2">
            <a:extLst>
              <a:ext uri="{FF2B5EF4-FFF2-40B4-BE49-F238E27FC236}">
                <a16:creationId xmlns:a16="http://schemas.microsoft.com/office/drawing/2014/main" id="{9F01E488-0CFB-8248-D3DC-EC8296888C57}"/>
              </a:ext>
            </a:extLst>
          </p:cNvPr>
          <p:cNvSpPr txBox="1">
            <a:spLocks/>
          </p:cNvSpPr>
          <p:nvPr/>
        </p:nvSpPr>
        <p:spPr>
          <a:xfrm>
            <a:off x="359866" y="413698"/>
            <a:ext cx="9201647" cy="48231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742923" rtl="0" eaLnBrk="1" latinLnBrk="1" hangingPunct="1">
              <a:lnSpc>
                <a:spcPct val="100000"/>
              </a:lnSpc>
              <a:spcBef>
                <a:spcPct val="0"/>
              </a:spcBef>
              <a:buNone/>
              <a:defRPr lang="en-US" altLang="en-US" sz="2400" b="1" kern="1200" spc="-70" baseline="0" dirty="0">
                <a:ln w="0">
                  <a:solidFill>
                    <a:schemeClr val="accent1">
                      <a:shade val="95000"/>
                      <a:satMod val="105000"/>
                      <a:alpha val="0"/>
                    </a:schemeClr>
                  </a:solidFill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dirty="0"/>
              <a:t>2025</a:t>
            </a:r>
            <a:r>
              <a:rPr lang="ko-KR" altLang="en-US" dirty="0"/>
              <a:t>년 </a:t>
            </a:r>
            <a:r>
              <a:rPr lang="ko-KR" altLang="en-US" dirty="0" err="1"/>
              <a:t>한라대학교</a:t>
            </a:r>
            <a:r>
              <a:rPr lang="ko-KR" altLang="en-US" dirty="0"/>
              <a:t>  </a:t>
            </a:r>
            <a:r>
              <a:rPr lang="en-US" altLang="ko-KR" dirty="0"/>
              <a:t>ESG </a:t>
            </a:r>
            <a:r>
              <a:rPr lang="ko-KR" altLang="en-US" dirty="0"/>
              <a:t>공모전 주제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359866" y="999721"/>
            <a:ext cx="8989400" cy="5322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solidFill>
                  <a:srgbClr val="00B050"/>
                </a:solidFill>
                <a:ea typeface="+mj-ea"/>
              </a:rPr>
              <a:t>□ 환경 분야 주제</a:t>
            </a:r>
            <a:endParaRPr lang="en-US" altLang="ko-KR" sz="1200" b="1" dirty="0">
              <a:solidFill>
                <a:srgbClr val="00B050"/>
              </a:solidFill>
              <a:ea typeface="+mj-ea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탄소중립 건설현장을 위한 아이디어 제안</a:t>
            </a:r>
            <a:br>
              <a:rPr lang="en-US" altLang="ko-KR" sz="1200" b="1" dirty="0">
                <a:ea typeface="+mj-ea"/>
              </a:rPr>
            </a:br>
            <a:r>
              <a:rPr lang="en-US" altLang="ko-KR" sz="1200" b="1" dirty="0"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 err="1">
                <a:ea typeface="+mj-ea"/>
              </a:rPr>
              <a:t>저탄소</a:t>
            </a:r>
            <a:r>
              <a:rPr lang="ko-KR" altLang="en-US" sz="1200" dirty="0">
                <a:ea typeface="+mj-ea"/>
              </a:rPr>
              <a:t> 건설 자재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공정 개선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에너지 효율 향상 방안 등</a:t>
            </a:r>
            <a:endParaRPr lang="en-US" altLang="ko-KR" sz="1200" dirty="0">
              <a:ea typeface="+mj-ea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건설 폐기물 ‘</a:t>
            </a:r>
            <a:r>
              <a:rPr lang="ko-KR" altLang="en-US" sz="1200" b="1" dirty="0" err="1">
                <a:ea typeface="+mj-ea"/>
              </a:rPr>
              <a:t>제로’를</a:t>
            </a:r>
            <a:r>
              <a:rPr lang="ko-KR" altLang="en-US" sz="1200" b="1" dirty="0">
                <a:ea typeface="+mj-ea"/>
              </a:rPr>
              <a:t> 위한 혁신적 순환 시스템</a:t>
            </a:r>
            <a:br>
              <a:rPr lang="en-US" altLang="ko-KR" sz="1200" dirty="0">
                <a:ea typeface="+mj-ea"/>
              </a:rPr>
            </a:br>
            <a:r>
              <a:rPr lang="en-US" altLang="ko-KR" sz="1200" dirty="0"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건설 폐기물 재활용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폐기물 줄이기 캠페인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스마트 관리 시스템 </a:t>
            </a:r>
            <a:r>
              <a:rPr lang="en-US" altLang="ko-KR" sz="1200" dirty="0">
                <a:ea typeface="+mj-ea"/>
              </a:rPr>
              <a:t> </a:t>
            </a:r>
            <a:r>
              <a:rPr lang="ko-KR" altLang="en-US" sz="1200" dirty="0">
                <a:ea typeface="+mj-ea"/>
              </a:rPr>
              <a:t>등</a:t>
            </a:r>
            <a:endParaRPr lang="en-US" altLang="ko-KR" sz="1200" dirty="0">
              <a:ea typeface="+mj-ea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도심 속 </a:t>
            </a:r>
            <a:r>
              <a:rPr lang="en-US" altLang="ko-KR" sz="1200" b="1" dirty="0">
                <a:ea typeface="+mj-ea"/>
              </a:rPr>
              <a:t>'</a:t>
            </a:r>
            <a:r>
              <a:rPr lang="ko-KR" altLang="en-US" sz="1200" b="1" dirty="0">
                <a:ea typeface="+mj-ea"/>
              </a:rPr>
              <a:t>녹색건축</a:t>
            </a:r>
            <a:r>
              <a:rPr lang="en-US" altLang="ko-KR" sz="1200" b="1" dirty="0">
                <a:ea typeface="+mj-ea"/>
              </a:rPr>
              <a:t>' </a:t>
            </a:r>
            <a:r>
              <a:rPr lang="ko-KR" altLang="en-US" sz="1200" b="1" dirty="0">
                <a:ea typeface="+mj-ea"/>
              </a:rPr>
              <a:t>실현을 위한 청년 아이디어</a:t>
            </a:r>
            <a:br>
              <a:rPr lang="en-US" altLang="ko-KR" sz="1200" b="1" dirty="0">
                <a:ea typeface="+mj-ea"/>
              </a:rPr>
            </a:br>
            <a:r>
              <a:rPr lang="en-US" altLang="ko-KR" sz="1200" b="1" dirty="0"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도시 </a:t>
            </a:r>
            <a:r>
              <a:rPr lang="ko-KR" altLang="en-US" sz="1200" dirty="0" err="1">
                <a:ea typeface="+mj-ea"/>
              </a:rPr>
              <a:t>열섬</a:t>
            </a:r>
            <a:r>
              <a:rPr lang="ko-KR" altLang="en-US" sz="1200" dirty="0">
                <a:ea typeface="+mj-ea"/>
              </a:rPr>
              <a:t> 현상 완화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옥상녹화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패시브 디자인 등</a:t>
            </a:r>
            <a:endParaRPr lang="en-US" altLang="ko-KR" sz="1200" dirty="0">
              <a:ea typeface="+mj-ea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 err="1">
                <a:ea typeface="+mj-ea"/>
              </a:rPr>
              <a:t>기후위기</a:t>
            </a:r>
            <a:r>
              <a:rPr lang="ko-KR" altLang="en-US" sz="1200" b="1" dirty="0">
                <a:ea typeface="+mj-ea"/>
              </a:rPr>
              <a:t> 시대</a:t>
            </a:r>
            <a:r>
              <a:rPr lang="en-US" altLang="ko-KR" sz="1200" b="1" dirty="0">
                <a:ea typeface="+mj-ea"/>
              </a:rPr>
              <a:t>, </a:t>
            </a:r>
            <a:r>
              <a:rPr lang="ko-KR" altLang="en-US" sz="1200" b="1" dirty="0">
                <a:ea typeface="+mj-ea"/>
              </a:rPr>
              <a:t>친환경 건설을 위한 대학생 제안서</a:t>
            </a:r>
            <a:br>
              <a:rPr lang="en-US" altLang="ko-KR" sz="1200" dirty="0">
                <a:ea typeface="+mj-ea"/>
              </a:rPr>
            </a:br>
            <a:r>
              <a:rPr lang="en-US" altLang="ko-KR" sz="1200" dirty="0"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그린빌딩 인증 확대 방안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재생에너지 활용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 err="1">
                <a:ea typeface="+mj-ea"/>
              </a:rPr>
              <a:t>스마트홈</a:t>
            </a:r>
            <a:r>
              <a:rPr lang="ko-KR" altLang="en-US" sz="1200" dirty="0">
                <a:ea typeface="+mj-ea"/>
              </a:rPr>
              <a:t> 적용 방안 등</a:t>
            </a:r>
          </a:p>
          <a:p>
            <a:pPr>
              <a:lnSpc>
                <a:spcPct val="150000"/>
              </a:lnSpc>
            </a:pPr>
            <a:endParaRPr lang="en-US" altLang="ko-KR" sz="1200" b="1" dirty="0">
              <a:ea typeface="+mj-ea"/>
            </a:endParaRPr>
          </a:p>
          <a:p>
            <a:pPr>
              <a:lnSpc>
                <a:spcPct val="150000"/>
              </a:lnSpc>
            </a:pPr>
            <a:r>
              <a:rPr lang="ko-KR" altLang="en-US" sz="1200" b="1" dirty="0">
                <a:solidFill>
                  <a:srgbClr val="FFC000"/>
                </a:solidFill>
                <a:ea typeface="+mj-ea"/>
              </a:rPr>
              <a:t>□ </a:t>
            </a:r>
            <a:r>
              <a:rPr lang="ko-KR" altLang="en-US" sz="1200" b="1" dirty="0">
                <a:solidFill>
                  <a:srgbClr val="FF9933"/>
                </a:solidFill>
                <a:ea typeface="+mj-ea"/>
              </a:rPr>
              <a:t>사회</a:t>
            </a:r>
            <a:r>
              <a:rPr lang="en-US" altLang="ko-KR" sz="1200" b="1" dirty="0">
                <a:solidFill>
                  <a:srgbClr val="FF9933"/>
                </a:solidFill>
                <a:ea typeface="+mj-ea"/>
              </a:rPr>
              <a:t>(Social) </a:t>
            </a:r>
            <a:r>
              <a:rPr lang="ko-KR" altLang="en-US" sz="1200" b="1" dirty="0">
                <a:solidFill>
                  <a:srgbClr val="FF9933"/>
                </a:solidFill>
                <a:ea typeface="+mj-ea"/>
              </a:rPr>
              <a:t>분야 주제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지역 사회와 상생하는 건설 프로젝트 아이디어</a:t>
            </a:r>
            <a:br>
              <a:rPr lang="en-US" altLang="ko-KR" sz="1200" dirty="0">
                <a:ea typeface="+mj-ea"/>
              </a:rPr>
            </a:br>
            <a:r>
              <a:rPr lang="en-US" altLang="ko-KR" sz="1200" dirty="0"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마을 공동체 공간 설계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공사 소음</a:t>
            </a:r>
            <a:r>
              <a:rPr lang="en-US" altLang="ko-KR" sz="1200" dirty="0">
                <a:ea typeface="+mj-ea"/>
              </a:rPr>
              <a:t>·</a:t>
            </a:r>
            <a:r>
              <a:rPr lang="ko-KR" altLang="en-US" sz="1200" dirty="0">
                <a:ea typeface="+mj-ea"/>
              </a:rPr>
              <a:t>안전 대응 아이디어 등</a:t>
            </a:r>
            <a:endParaRPr lang="en-US" altLang="ko-KR" sz="1200" dirty="0">
              <a:ea typeface="+mj-ea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건설현장 노동자의 안전과 복지를 위한 기술</a:t>
            </a:r>
            <a:r>
              <a:rPr lang="en-US" altLang="ko-KR" sz="1200" b="1" dirty="0">
                <a:ea typeface="+mj-ea"/>
              </a:rPr>
              <a:t>/</a:t>
            </a:r>
            <a:r>
              <a:rPr lang="ko-KR" altLang="en-US" sz="1200" b="1" dirty="0">
                <a:ea typeface="+mj-ea"/>
              </a:rPr>
              <a:t>캠페인 제안</a:t>
            </a:r>
            <a:br>
              <a:rPr lang="en-US" altLang="ko-KR" sz="1200" dirty="0">
                <a:ea typeface="+mj-ea"/>
              </a:rPr>
            </a:br>
            <a:r>
              <a:rPr lang="en-US" altLang="ko-KR" sz="1200" dirty="0"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스마트 안전장비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근로자 </a:t>
            </a:r>
            <a:r>
              <a:rPr lang="ko-KR" altLang="en-US" sz="1200" dirty="0" err="1">
                <a:ea typeface="+mj-ea"/>
              </a:rPr>
              <a:t>심리케어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휴식공간 설계 등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건설을 통한 사회적 약자 배려 설계 아이디어</a:t>
            </a:r>
            <a:br>
              <a:rPr lang="en-US" altLang="ko-KR" sz="1200" dirty="0">
                <a:ea typeface="+mj-ea"/>
              </a:rPr>
            </a:br>
            <a:r>
              <a:rPr lang="en-US" altLang="ko-KR" sz="1200" dirty="0"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장애인</a:t>
            </a:r>
            <a:r>
              <a:rPr lang="en-US" altLang="ko-KR" sz="1200" dirty="0">
                <a:ea typeface="+mj-ea"/>
              </a:rPr>
              <a:t>·</a:t>
            </a:r>
            <a:r>
              <a:rPr lang="ko-KR" altLang="en-US" sz="1200" dirty="0">
                <a:ea typeface="+mj-ea"/>
              </a:rPr>
              <a:t>노인</a:t>
            </a:r>
            <a:r>
              <a:rPr lang="en-US" altLang="ko-KR" sz="1200" dirty="0">
                <a:ea typeface="+mj-ea"/>
              </a:rPr>
              <a:t>·</a:t>
            </a:r>
            <a:r>
              <a:rPr lang="ko-KR" altLang="en-US" sz="1200" dirty="0">
                <a:ea typeface="+mj-ea"/>
              </a:rPr>
              <a:t>아이들을 위한 유니버설 디자인 제안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ea typeface="+mj-ea"/>
              </a:rPr>
              <a:t>대학생이 꿈꾸는 ‘모두를 위한’ 공간 설계</a:t>
            </a:r>
            <a:br>
              <a:rPr lang="en-US" altLang="ko-KR" sz="1200" dirty="0">
                <a:ea typeface="+mj-ea"/>
              </a:rPr>
            </a:br>
            <a:r>
              <a:rPr lang="en-US" altLang="ko-KR" sz="1200" dirty="0"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ea typeface="+mj-ea"/>
              </a:rPr>
              <a:t>다양성</a:t>
            </a:r>
            <a:r>
              <a:rPr lang="en-US" altLang="ko-KR" sz="1200" dirty="0">
                <a:ea typeface="+mj-ea"/>
              </a:rPr>
              <a:t>, </a:t>
            </a:r>
            <a:r>
              <a:rPr lang="ko-KR" altLang="en-US" sz="1200" dirty="0">
                <a:ea typeface="+mj-ea"/>
              </a:rPr>
              <a:t>접근성 등을 반영한 </a:t>
            </a:r>
            <a:r>
              <a:rPr lang="ko-KR" altLang="en-US" sz="1200" dirty="0" err="1">
                <a:ea typeface="+mj-ea"/>
              </a:rPr>
              <a:t>공공공간</a:t>
            </a:r>
            <a:r>
              <a:rPr lang="ko-KR" altLang="en-US" sz="1200" dirty="0">
                <a:ea typeface="+mj-ea"/>
              </a:rPr>
              <a:t> 설계 아이디어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5250466" y="999721"/>
            <a:ext cx="46555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solidFill>
                  <a:srgbClr val="00B1EC"/>
                </a:solidFill>
                <a:latin typeface="+mj-lt"/>
                <a:ea typeface="+mj-ea"/>
              </a:rPr>
              <a:t>□ 거버넌스</a:t>
            </a:r>
            <a:r>
              <a:rPr lang="en-US" altLang="ko-KR" sz="1200" b="1" dirty="0">
                <a:solidFill>
                  <a:srgbClr val="00B1EC"/>
                </a:solidFill>
                <a:latin typeface="+mj-lt"/>
                <a:ea typeface="+mj-ea"/>
              </a:rPr>
              <a:t>(Governance) </a:t>
            </a:r>
            <a:r>
              <a:rPr lang="ko-KR" altLang="en-US" sz="1200" b="1" dirty="0">
                <a:solidFill>
                  <a:srgbClr val="00B1EC"/>
                </a:solidFill>
                <a:latin typeface="+mj-lt"/>
                <a:ea typeface="+mj-ea"/>
              </a:rPr>
              <a:t>분야 주제</a:t>
            </a:r>
            <a:endParaRPr lang="en-US" altLang="ko-KR" sz="1200" b="1" dirty="0">
              <a:solidFill>
                <a:srgbClr val="00B1EC"/>
              </a:solidFill>
              <a:latin typeface="+mj-lt"/>
              <a:ea typeface="+mj-ea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200" b="1" dirty="0">
                <a:latin typeface="+mj-lt"/>
                <a:ea typeface="+mj-ea"/>
              </a:rPr>
              <a:t>ESG </a:t>
            </a:r>
            <a:r>
              <a:rPr lang="ko-KR" altLang="en-US" sz="1200" b="1" dirty="0">
                <a:latin typeface="+mj-lt"/>
                <a:ea typeface="+mj-ea"/>
              </a:rPr>
              <a:t>경영을 촉진할 수 있는 건설업의 디지털 전환 아이디어</a:t>
            </a:r>
            <a:br>
              <a:rPr lang="en-US" altLang="ko-KR" sz="1200" b="1" dirty="0">
                <a:latin typeface="+mj-lt"/>
                <a:ea typeface="+mj-ea"/>
              </a:rPr>
            </a:br>
            <a:r>
              <a:rPr lang="en-US" altLang="ko-KR" sz="1200" b="1" dirty="0">
                <a:latin typeface="+mj-lt"/>
                <a:ea typeface="+mj-ea"/>
                <a:sym typeface="Wingdings" panose="05000000000000000000" pitchFamily="2" charset="2"/>
              </a:rPr>
              <a:t> </a:t>
            </a:r>
            <a:r>
              <a:rPr lang="en-US" altLang="ko-KR" sz="1200" dirty="0">
                <a:latin typeface="+mj-lt"/>
                <a:ea typeface="+mj-ea"/>
              </a:rPr>
              <a:t>ESG </a:t>
            </a:r>
            <a:r>
              <a:rPr lang="ko-KR" altLang="en-US" sz="1200" dirty="0">
                <a:latin typeface="+mj-lt"/>
                <a:ea typeface="+mj-ea"/>
              </a:rPr>
              <a:t>데이터 수집</a:t>
            </a:r>
            <a:r>
              <a:rPr lang="en-US" altLang="ko-KR" sz="1200" dirty="0">
                <a:latin typeface="+mj-lt"/>
                <a:ea typeface="+mj-ea"/>
              </a:rPr>
              <a:t>·</a:t>
            </a:r>
            <a:r>
              <a:rPr lang="ko-KR" altLang="en-US" sz="1200" dirty="0">
                <a:latin typeface="+mj-lt"/>
                <a:ea typeface="+mj-ea"/>
              </a:rPr>
              <a:t>관리 시스템</a:t>
            </a:r>
            <a:r>
              <a:rPr lang="en-US" altLang="ko-KR" sz="1200" dirty="0">
                <a:latin typeface="+mj-lt"/>
                <a:ea typeface="+mj-ea"/>
              </a:rPr>
              <a:t>, AI </a:t>
            </a:r>
            <a:r>
              <a:rPr lang="ko-KR" altLang="en-US" sz="1200" dirty="0">
                <a:latin typeface="+mj-lt"/>
                <a:ea typeface="+mj-ea"/>
              </a:rPr>
              <a:t>기반 의사결정 등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j-lt"/>
                <a:ea typeface="+mj-ea"/>
              </a:rPr>
              <a:t>투명하고 책임 있는 건설현장을 위한 제도</a:t>
            </a:r>
            <a:r>
              <a:rPr lang="en-US" altLang="ko-KR" sz="1200" b="1" dirty="0">
                <a:latin typeface="+mj-lt"/>
                <a:ea typeface="+mj-ea"/>
              </a:rPr>
              <a:t>/</a:t>
            </a:r>
            <a:r>
              <a:rPr lang="ko-KR" altLang="en-US" sz="1200" b="1" dirty="0">
                <a:latin typeface="+mj-lt"/>
                <a:ea typeface="+mj-ea"/>
              </a:rPr>
              <a:t>정책 제안</a:t>
            </a:r>
            <a:br>
              <a:rPr lang="en-US" altLang="ko-KR" sz="1200" dirty="0">
                <a:latin typeface="+mj-lt"/>
                <a:ea typeface="+mj-ea"/>
              </a:rPr>
            </a:br>
            <a:r>
              <a:rPr lang="en-US" altLang="ko-KR" sz="1200" dirty="0">
                <a:latin typeface="+mj-lt"/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latin typeface="+mj-lt"/>
                <a:ea typeface="+mj-ea"/>
              </a:rPr>
              <a:t>하도급 구조 개선</a:t>
            </a:r>
            <a:r>
              <a:rPr lang="en-US" altLang="ko-KR" sz="1200" dirty="0">
                <a:latin typeface="+mj-lt"/>
                <a:ea typeface="+mj-ea"/>
              </a:rPr>
              <a:t>, </a:t>
            </a:r>
            <a:r>
              <a:rPr lang="ko-KR" altLang="en-US" sz="1200" dirty="0">
                <a:latin typeface="+mj-lt"/>
                <a:ea typeface="+mj-ea"/>
              </a:rPr>
              <a:t>공정한 입찰</a:t>
            </a:r>
            <a:r>
              <a:rPr lang="en-US" altLang="ko-KR" sz="1200" dirty="0">
                <a:latin typeface="+mj-lt"/>
                <a:ea typeface="+mj-ea"/>
              </a:rPr>
              <a:t>·</a:t>
            </a:r>
            <a:r>
              <a:rPr lang="ko-KR" altLang="en-US" sz="1200" dirty="0">
                <a:latin typeface="+mj-lt"/>
                <a:ea typeface="+mj-ea"/>
              </a:rPr>
              <a:t>계약 시스템 등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j-lt"/>
                <a:ea typeface="+mj-ea"/>
              </a:rPr>
              <a:t>건설업에서의 윤리경영 실천을 위한 캠페인</a:t>
            </a:r>
            <a:r>
              <a:rPr lang="en-US" altLang="ko-KR" sz="1200" b="1" dirty="0">
                <a:latin typeface="+mj-lt"/>
                <a:ea typeface="+mj-ea"/>
              </a:rPr>
              <a:t>/</a:t>
            </a:r>
            <a:r>
              <a:rPr lang="ko-KR" altLang="en-US" sz="1200" b="1" dirty="0">
                <a:latin typeface="+mj-lt"/>
                <a:ea typeface="+mj-ea"/>
              </a:rPr>
              <a:t>교육 프로그램</a:t>
            </a:r>
            <a:br>
              <a:rPr lang="en-US" altLang="ko-KR" sz="1200" dirty="0">
                <a:latin typeface="+mj-lt"/>
                <a:ea typeface="+mj-ea"/>
              </a:rPr>
            </a:br>
            <a:r>
              <a:rPr lang="en-US" altLang="ko-KR" sz="1200" dirty="0">
                <a:latin typeface="+mj-lt"/>
                <a:ea typeface="+mj-ea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latin typeface="+mj-lt"/>
                <a:ea typeface="+mj-ea"/>
              </a:rPr>
              <a:t>협력업체와의 지속가능 </a:t>
            </a:r>
            <a:r>
              <a:rPr lang="ko-KR" altLang="en-US" sz="1200" dirty="0" err="1">
                <a:latin typeface="+mj-lt"/>
                <a:ea typeface="+mj-ea"/>
              </a:rPr>
              <a:t>윤리협약</a:t>
            </a:r>
            <a:r>
              <a:rPr lang="en-US" altLang="ko-KR" sz="1200" dirty="0">
                <a:latin typeface="+mj-lt"/>
                <a:ea typeface="+mj-ea"/>
              </a:rPr>
              <a:t>, </a:t>
            </a:r>
            <a:r>
              <a:rPr lang="ko-KR" altLang="en-US" sz="1200" dirty="0">
                <a:latin typeface="+mj-lt"/>
                <a:ea typeface="+mj-ea"/>
              </a:rPr>
              <a:t>대학생 홍보 </a:t>
            </a:r>
            <a:r>
              <a:rPr lang="ko-KR" altLang="en-US" sz="1200" dirty="0" err="1">
                <a:latin typeface="+mj-lt"/>
                <a:ea typeface="+mj-ea"/>
              </a:rPr>
              <a:t>기획안</a:t>
            </a:r>
            <a:r>
              <a:rPr lang="ko-KR" altLang="en-US" sz="1200" dirty="0">
                <a:latin typeface="+mj-lt"/>
                <a:ea typeface="+mj-ea"/>
              </a:rPr>
              <a:t> 등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250466" y="3660802"/>
            <a:ext cx="465553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solidFill>
                  <a:srgbClr val="002060"/>
                </a:solidFill>
                <a:latin typeface="+mj-lt"/>
              </a:rPr>
              <a:t>🎯 </a:t>
            </a:r>
            <a:r>
              <a:rPr lang="ko-KR" altLang="en-US" sz="1200" b="1" dirty="0" err="1">
                <a:solidFill>
                  <a:srgbClr val="002060"/>
                </a:solidFill>
                <a:latin typeface="+mj-lt"/>
              </a:rPr>
              <a:t>특별형</a:t>
            </a:r>
            <a:r>
              <a:rPr lang="ko-KR" altLang="en-US" sz="1200" b="1" dirty="0">
                <a:solidFill>
                  <a:srgbClr val="002060"/>
                </a:solidFill>
                <a:latin typeface="+mj-lt"/>
              </a:rPr>
              <a:t> 융합 주제 </a:t>
            </a:r>
            <a:r>
              <a:rPr lang="en-US" altLang="ko-KR" sz="1200" b="1" dirty="0">
                <a:solidFill>
                  <a:srgbClr val="002060"/>
                </a:solidFill>
                <a:latin typeface="+mj-lt"/>
              </a:rPr>
              <a:t>(E+S+G </a:t>
            </a:r>
            <a:r>
              <a:rPr lang="ko-KR" altLang="en-US" sz="1200" b="1" dirty="0" err="1">
                <a:solidFill>
                  <a:srgbClr val="002060"/>
                </a:solidFill>
                <a:latin typeface="+mj-lt"/>
              </a:rPr>
              <a:t>통합형</a:t>
            </a:r>
            <a:r>
              <a:rPr lang="en-US" altLang="ko-KR" sz="1200" b="1" dirty="0">
                <a:solidFill>
                  <a:srgbClr val="002060"/>
                </a:solidFill>
                <a:latin typeface="+mj-lt"/>
              </a:rPr>
              <a:t>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 err="1">
                <a:latin typeface="+mj-lt"/>
              </a:rPr>
              <a:t>지속가능한</a:t>
            </a:r>
            <a:r>
              <a:rPr lang="ko-KR" altLang="en-US" sz="1200" b="1" dirty="0">
                <a:latin typeface="+mj-lt"/>
              </a:rPr>
              <a:t> 미래를 위한 ‘</a:t>
            </a:r>
            <a:r>
              <a:rPr lang="en-US" altLang="ko-KR" sz="1200" b="1" dirty="0">
                <a:latin typeface="+mj-lt"/>
              </a:rPr>
              <a:t>ESG </a:t>
            </a:r>
            <a:r>
              <a:rPr lang="ko-KR" altLang="en-US" sz="1200" b="1" dirty="0">
                <a:latin typeface="+mj-lt"/>
              </a:rPr>
              <a:t>캠퍼스 건축’ 설계 공모</a:t>
            </a:r>
            <a:br>
              <a:rPr lang="en-US" altLang="ko-KR" sz="1200" dirty="0">
                <a:latin typeface="+mj-lt"/>
              </a:rPr>
            </a:br>
            <a:r>
              <a:rPr lang="en-US" altLang="ko-KR" sz="1200" dirty="0">
                <a:latin typeface="+mj-lt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latin typeface="+mj-lt"/>
              </a:rPr>
              <a:t>환경</a:t>
            </a:r>
            <a:r>
              <a:rPr lang="en-US" altLang="ko-KR" sz="1200" dirty="0">
                <a:latin typeface="+mj-lt"/>
              </a:rPr>
              <a:t>·</a:t>
            </a:r>
            <a:r>
              <a:rPr lang="ko-KR" altLang="en-US" sz="1200" dirty="0">
                <a:latin typeface="+mj-lt"/>
              </a:rPr>
              <a:t>사회</a:t>
            </a:r>
            <a:r>
              <a:rPr lang="en-US" altLang="ko-KR" sz="1200" dirty="0">
                <a:latin typeface="+mj-lt"/>
              </a:rPr>
              <a:t>·</a:t>
            </a:r>
            <a:r>
              <a:rPr lang="ko-KR" altLang="en-US" sz="1200" dirty="0">
                <a:latin typeface="+mj-lt"/>
              </a:rPr>
              <a:t>거버넌스 요소를 고려한 대학 캠퍼스 공간 설계 제안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+mj-lt"/>
              </a:rPr>
              <a:t>건설업에서의 </a:t>
            </a:r>
            <a:r>
              <a:rPr lang="en-US" altLang="ko-KR" sz="1200" b="1" dirty="0">
                <a:latin typeface="+mj-lt"/>
              </a:rPr>
              <a:t>ESG</a:t>
            </a:r>
            <a:r>
              <a:rPr lang="ko-KR" altLang="en-US" sz="1200" b="1" dirty="0">
                <a:latin typeface="+mj-lt"/>
              </a:rPr>
              <a:t>를 생활 속으로</a:t>
            </a:r>
            <a:r>
              <a:rPr lang="en-US" altLang="ko-KR" sz="1200" b="1" dirty="0">
                <a:latin typeface="+mj-lt"/>
              </a:rPr>
              <a:t>!</a:t>
            </a:r>
            <a:br>
              <a:rPr lang="en-US" altLang="ko-KR" sz="1200" dirty="0">
                <a:latin typeface="+mj-lt"/>
              </a:rPr>
            </a:br>
            <a:r>
              <a:rPr lang="en-US" altLang="ko-KR" sz="1200" dirty="0">
                <a:latin typeface="+mj-lt"/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latin typeface="+mj-lt"/>
              </a:rPr>
              <a:t>시민 </a:t>
            </a:r>
            <a:r>
              <a:rPr lang="ko-KR" altLang="en-US" sz="1200" dirty="0" err="1">
                <a:latin typeface="+mj-lt"/>
              </a:rPr>
              <a:t>참여형</a:t>
            </a:r>
            <a:r>
              <a:rPr lang="ko-KR" altLang="en-US" sz="1200" dirty="0">
                <a:latin typeface="+mj-lt"/>
              </a:rPr>
              <a:t> </a:t>
            </a:r>
            <a:r>
              <a:rPr lang="en-US" altLang="ko-KR" sz="1200" dirty="0">
                <a:latin typeface="+mj-lt"/>
              </a:rPr>
              <a:t>ESG </a:t>
            </a:r>
            <a:r>
              <a:rPr lang="ko-KR" altLang="en-US" sz="1200" dirty="0">
                <a:latin typeface="+mj-lt"/>
              </a:rPr>
              <a:t>실천 캠페인 제안 </a:t>
            </a:r>
            <a:br>
              <a:rPr lang="en-US" altLang="ko-KR" sz="1200" dirty="0">
                <a:latin typeface="+mj-lt"/>
              </a:rPr>
            </a:br>
            <a:r>
              <a:rPr lang="en-US" altLang="ko-KR" sz="1200" dirty="0">
                <a:latin typeface="+mj-lt"/>
              </a:rPr>
              <a:t>(</a:t>
            </a:r>
            <a:r>
              <a:rPr lang="ko-KR" altLang="en-US" sz="1200" dirty="0">
                <a:latin typeface="+mj-lt"/>
              </a:rPr>
              <a:t>예</a:t>
            </a:r>
            <a:r>
              <a:rPr lang="en-US" altLang="ko-KR" sz="1200" dirty="0">
                <a:latin typeface="+mj-lt"/>
              </a:rPr>
              <a:t>: </a:t>
            </a:r>
            <a:r>
              <a:rPr lang="ko-KR" altLang="en-US" sz="1200" dirty="0">
                <a:latin typeface="+mj-lt"/>
              </a:rPr>
              <a:t>시민참여 공사 현장 모니터링</a:t>
            </a:r>
            <a:r>
              <a:rPr lang="en-US" altLang="ko-KR" sz="1200" dirty="0">
                <a:latin typeface="+mj-lt"/>
              </a:rPr>
              <a:t>, </a:t>
            </a:r>
            <a:r>
              <a:rPr lang="ko-KR" altLang="en-US" sz="1200" dirty="0">
                <a:latin typeface="+mj-lt"/>
              </a:rPr>
              <a:t>지역주민 설계 참여 프로그램 등</a:t>
            </a:r>
            <a:r>
              <a:rPr lang="en-US" altLang="ko-KR" sz="1200" dirty="0">
                <a:latin typeface="+mj-lt"/>
              </a:rPr>
              <a:t>)</a:t>
            </a:r>
          </a:p>
          <a:p>
            <a:pPr>
              <a:lnSpc>
                <a:spcPct val="150000"/>
              </a:lnSpc>
            </a:pPr>
            <a:endParaRPr lang="ko-KR" alt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70121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HL">
      <a:dk1>
        <a:srgbClr val="000000"/>
      </a:dk1>
      <a:lt1>
        <a:sysClr val="window" lastClr="FFFFFF"/>
      </a:lt1>
      <a:dk2>
        <a:srgbClr val="3C4146"/>
      </a:dk2>
      <a:lt2>
        <a:srgbClr val="EEECE1"/>
      </a:lt2>
      <a:accent1>
        <a:srgbClr val="00B4ED"/>
      </a:accent1>
      <a:accent2>
        <a:srgbClr val="002B68"/>
      </a:accent2>
      <a:accent3>
        <a:srgbClr val="0033CC"/>
      </a:accent3>
      <a:accent4>
        <a:srgbClr val="006699"/>
      </a:accent4>
      <a:accent5>
        <a:srgbClr val="4BACC6"/>
      </a:accent5>
      <a:accent6>
        <a:srgbClr val="912494"/>
      </a:accent6>
      <a:hlink>
        <a:srgbClr val="FF0066"/>
      </a:hlink>
      <a:folHlink>
        <a:srgbClr val="C00000"/>
      </a:folHlink>
    </a:clrScheme>
    <a:fontScheme name="HL">
      <a:majorFont>
        <a:latin typeface="Roboto"/>
        <a:ea typeface="Noto Sans KR"/>
        <a:cs typeface=""/>
      </a:majorFont>
      <a:minorFont>
        <a:latin typeface="Roboto"/>
        <a:ea typeface="Noto Sans K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10E7598806B915418E05DC423750A02E" ma:contentTypeVersion="16" ma:contentTypeDescription="새 문서를 만듭니다." ma:contentTypeScope="" ma:versionID="663617b2de62ee3a87424f35506bf5c1">
  <xsd:schema xmlns:xsd="http://www.w3.org/2001/XMLSchema" xmlns:xs="http://www.w3.org/2001/XMLSchema" xmlns:p="http://schemas.microsoft.com/office/2006/metadata/properties" xmlns:ns2="96bad1b4-b6eb-40d9-b84b-1b3a488a755f" xmlns:ns3="d5d8d427-6640-476d-99f0-05749d8eac9e" targetNamespace="http://schemas.microsoft.com/office/2006/metadata/properties" ma:root="true" ma:fieldsID="8eeabbcd54e862612a8f0ef425cbde8c" ns2:_="" ns3:_="">
    <xsd:import namespace="96bad1b4-b6eb-40d9-b84b-1b3a488a755f"/>
    <xsd:import namespace="d5d8d427-6640-476d-99f0-05749d8eac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bad1b4-b6eb-40d9-b84b-1b3a488a7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이미지 태그" ma:readOnly="false" ma:fieldId="{5cf76f15-5ced-4ddc-b409-7134ff3c332f}" ma:taxonomyMulti="true" ma:sspId="253f698c-e56c-4c00-9b63-ffb38e189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8d427-6640-476d-99f0-05749d8eac9e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f8423f9-ac26-4d93-b1af-19c890f39caa}" ma:internalName="TaxCatchAll" ma:showField="CatchAllData" ma:web="d5d8d427-6640-476d-99f0-05749d8eac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제목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d8d427-6640-476d-99f0-05749d8eac9e">
      <UserInfo>
        <DisplayName>이양용(Yangyong Lee)/팀장/경영전략실.EHS팀/한라홀딩스</DisplayName>
        <AccountId>25</AccountId>
        <AccountType/>
      </UserInfo>
    </SharedWithUsers>
    <lcf76f155ced4ddcb4097134ff3c332f xmlns="96bad1b4-b6eb-40d9-b84b-1b3a488a755f">
      <Terms xmlns="http://schemas.microsoft.com/office/infopath/2007/PartnerControls"/>
    </lcf76f155ced4ddcb4097134ff3c332f>
    <TaxCatchAll xmlns="d5d8d427-6640-476d-99f0-05749d8eac9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C6A2E78-E8BE-4C8A-B74F-D10BA35467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bad1b4-b6eb-40d9-b84b-1b3a488a755f"/>
    <ds:schemaRef ds:uri="d5d8d427-6640-476d-99f0-05749d8eac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D25119-6929-4F64-B76D-ACC4C08F49AC}">
  <ds:schemaRefs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2006/documentManagement/types"/>
    <ds:schemaRef ds:uri="d5d8d427-6640-476d-99f0-05749d8eac9e"/>
    <ds:schemaRef ds:uri="http://www.w3.org/XML/1998/namespace"/>
    <ds:schemaRef ds:uri="http://schemas.microsoft.com/office/infopath/2007/PartnerControls"/>
    <ds:schemaRef ds:uri="96bad1b4-b6eb-40d9-b84b-1b3a488a755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4F1E91-0A41-445B-A0E6-35586BC1D8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20589</TotalTime>
  <Words>314</Words>
  <Application>Microsoft Office PowerPoint</Application>
  <PresentationFormat>A4 용지(210x297mm)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Roboto</vt:lpstr>
      <vt:lpstr>Wingdings</vt:lpstr>
      <vt:lpstr>1_Office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안녀</dc:title>
  <dc:creator>엄소연(Soyeon Um)/팀장/경영전략실.HR팀/한라홀딩스</dc:creator>
  <cp:lastModifiedBy>최상규</cp:lastModifiedBy>
  <cp:revision>219</cp:revision>
  <cp:lastPrinted>2025-05-27T03:00:12Z</cp:lastPrinted>
  <dcterms:created xsi:type="dcterms:W3CDTF">2022-08-30T05:51:22Z</dcterms:created>
  <dcterms:modified xsi:type="dcterms:W3CDTF">2025-09-03T04:06:12Z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0x01010010E7598806B915418E05DC423750A02E</vt:lpwstr>
  </property>
</Properties>
</file>