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9" r:id="rId6"/>
    <p:sldId id="258" r:id="rId7"/>
    <p:sldId id="260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1272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6899" y="2965651"/>
            <a:ext cx="8964613" cy="544312"/>
          </a:xfrm>
        </p:spPr>
        <p:txBody>
          <a:bodyPr anchor="b">
            <a:normAutofit/>
          </a:bodyPr>
          <a:lstStyle>
            <a:lvl1pPr algn="l" defTabSz="742923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lang="en-US" sz="36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6899" y="3528218"/>
            <a:ext cx="8964613" cy="365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US" altLang="en-US" sz="2000" b="0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rgbClr val="00B1E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클릭하여 마스터 부제목 스타일 편집</a:t>
            </a:r>
            <a:endParaRPr lang="en-US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74DB6A2A-B8CF-9EF9-109F-00FAC05AC2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6899" y="4110336"/>
            <a:ext cx="8964613" cy="365125"/>
          </a:xfrm>
        </p:spPr>
        <p:txBody>
          <a:bodyPr>
            <a:noAutofit/>
          </a:bodyPr>
          <a:lstStyle>
            <a:lvl1pPr>
              <a:defRPr lang="ko-KR" altLang="en-US" sz="1400" b="0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자유형: 도형 4">
            <a:extLst>
              <a:ext uri="{FF2B5EF4-FFF2-40B4-BE49-F238E27FC236}">
                <a16:creationId xmlns:a16="http://schemas.microsoft.com/office/drawing/2014/main" id="{E164F921-7073-35FC-C148-E0CFA3730E16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7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제목 및 내용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t="9630" r="74997"/>
          <a:stretch/>
        </p:blipFill>
        <p:spPr>
          <a:xfrm>
            <a:off x="359866" y="6417733"/>
            <a:ext cx="342867" cy="22593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1C4C1FB2-902F-FC76-79C4-704B426BE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42F4A4-A3E6-48AF-B91C-A2A3A8170835}" type="slidenum">
              <a:rPr lang="en-US" altLang="ko-KR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6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제목 및 내용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9866" y="6393657"/>
            <a:ext cx="1371304" cy="25000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28387769-01C6-AE2E-C082-0A55EFF2A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42F4A4-A3E6-48AF-B91C-A2A3A8170835}" type="slidenum">
              <a:rPr lang="en-US" altLang="ko-KR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76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9866" y="6393657"/>
            <a:ext cx="1371304" cy="25000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0D539BD5-B8EA-8B2C-DBD7-E25906EC8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자유형: 도형 5">
            <a:extLst>
              <a:ext uri="{FF2B5EF4-FFF2-40B4-BE49-F238E27FC236}">
                <a16:creationId xmlns:a16="http://schemas.microsoft.com/office/drawing/2014/main" id="{88F0EF76-8904-9876-D354-1BE66810C7EC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ko-KR" altLang="en-US" sz="1462"/>
          </a:p>
        </p:txBody>
      </p:sp>
    </p:spTree>
    <p:extLst>
      <p:ext uri="{BB962C8B-B14F-4D97-AF65-F5344CB8AC3E}">
        <p14:creationId xmlns:p14="http://schemas.microsoft.com/office/powerpoint/2010/main" val="2719567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6046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507D00C-9694-12C3-F1C2-C3CB52DAD4EC}"/>
              </a:ext>
            </a:extLst>
          </p:cNvPr>
          <p:cNvSpPr txBox="1"/>
          <p:nvPr userDrawn="1"/>
        </p:nvSpPr>
        <p:spPr>
          <a:xfrm>
            <a:off x="596900" y="3117334"/>
            <a:ext cx="6657340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E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ND 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O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F 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D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OCUMENTS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.</a:t>
            </a:r>
            <a:endParaRPr lang="ko-KR" altLang="en-US" sz="2600" b="1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00B1EC"/>
              </a:solidFill>
            </a:endParaRPr>
          </a:p>
        </p:txBody>
      </p:sp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27769F8A-2090-CBFD-70EF-AB350C765581}"/>
              </a:ext>
            </a:extLst>
          </p:cNvPr>
          <p:cNvSpPr/>
          <p:nvPr userDrawn="1"/>
        </p:nvSpPr>
        <p:spPr>
          <a:xfrm>
            <a:off x="5168265" y="15233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9DEFBED8-F5E3-843D-6923-BD147661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5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AEE08DC5-31CB-9FA6-4062-1EF977F7FB2A}"/>
              </a:ext>
            </a:extLst>
          </p:cNvPr>
          <p:cNvSpPr/>
          <p:nvPr userDrawn="1"/>
        </p:nvSpPr>
        <p:spPr>
          <a:xfrm>
            <a:off x="5168265" y="15233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51CD2C2C-76F4-3DE3-480A-44929A6C5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B7FEAA-EC0E-96F3-8FCA-948B80443410}"/>
              </a:ext>
            </a:extLst>
          </p:cNvPr>
          <p:cNvSpPr txBox="1"/>
          <p:nvPr userDrawn="1"/>
        </p:nvSpPr>
        <p:spPr>
          <a:xfrm>
            <a:off x="596899" y="3091934"/>
            <a:ext cx="4356101" cy="43088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T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HANK 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Y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OU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.</a:t>
            </a:r>
            <a:endParaRPr lang="ko-KR" altLang="en-US" sz="2800" b="1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00B1EC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912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  <p15:guide id="2" pos="37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901" y="1675731"/>
            <a:ext cx="8622904" cy="4196633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lang="ko-KR" altLang="en-US" sz="1700" b="0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16686" lvl="0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413C77-CFFA-0DD6-021D-43893EFC37C5}"/>
              </a:ext>
            </a:extLst>
          </p:cNvPr>
          <p:cNvSpPr txBox="1"/>
          <p:nvPr userDrawn="1"/>
        </p:nvSpPr>
        <p:spPr>
          <a:xfrm>
            <a:off x="602357" y="644042"/>
            <a:ext cx="5018782" cy="42005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 defTabSz="742923" rtl="0" eaLnBrk="1" latin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ko-KR" sz="3033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rgbClr val="00B1EC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altLang="ko-KR" sz="3033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rPr>
              <a:t>ontents</a:t>
            </a:r>
            <a:endParaRPr lang="ko-KR" altLang="en-US" sz="3033" b="1" kern="1200" dirty="0">
              <a:ln w="0">
                <a:solidFill>
                  <a:schemeClr val="accent1">
                    <a:shade val="95000"/>
                    <a:satMod val="105000"/>
                    <a:alpha val="0"/>
                  </a:schemeClr>
                </a:solidFill>
              </a:ln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자유형: 도형 1">
            <a:extLst>
              <a:ext uri="{FF2B5EF4-FFF2-40B4-BE49-F238E27FC236}">
                <a16:creationId xmlns:a16="http://schemas.microsoft.com/office/drawing/2014/main" id="{A2B1AB77-1C2C-DFE0-002D-96FF2FD6B80C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ko-KR" altLang="en-US" sz="1462"/>
          </a:p>
        </p:txBody>
      </p:sp>
    </p:spTree>
    <p:extLst>
      <p:ext uri="{BB962C8B-B14F-4D97-AF65-F5344CB8AC3E}">
        <p14:creationId xmlns:p14="http://schemas.microsoft.com/office/powerpoint/2010/main" val="63028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66" y="1061391"/>
            <a:ext cx="9217025" cy="51847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CF54-3910-4C3D-922B-91ABAA1BE900}" type="datetime1">
              <a:rPr lang="en-US" altLang="ko-KR" smtClean="0"/>
              <a:t>6/18/2025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879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5B9C2C-CF4A-54CD-B225-13DA0B944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48C4F2F-4411-1FC8-3548-9A9B9FF64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851E-9C7F-4C2F-97E4-07916600D781}" type="datetime1">
              <a:rPr lang="en-US" altLang="ko-KR" smtClean="0">
                <a:ea typeface="Roboto" panose="02000000000000000000" pitchFamily="2" charset="0"/>
              </a:rPr>
              <a:t>6/18/2025</a:t>
            </a:fld>
            <a:endParaRPr lang="en-US" dirty="0">
              <a:ea typeface="Roboto" panose="02000000000000000000" pitchFamily="2" charset="0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B685030-3F94-A88D-7C8F-9F9FEE3D4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C2A5C36-8702-7607-0443-703DFCEC3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en-US" altLang="ko-KR" smtClean="0">
                <a:ea typeface="Roboto" panose="02000000000000000000" pitchFamily="2" charset="0"/>
              </a:rPr>
              <a:pPr/>
              <a:t>‹#›</a:t>
            </a:fld>
            <a:endParaRPr lang="en-US" dirty="0"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34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9C87747D-DDC5-ED04-0BA4-02AC033083E5}"/>
              </a:ext>
            </a:extLst>
          </p:cNvPr>
          <p:cNvCxnSpPr/>
          <p:nvPr userDrawn="1"/>
        </p:nvCxnSpPr>
        <p:spPr>
          <a:xfrm>
            <a:off x="359869" y="887136"/>
            <a:ext cx="9186267" cy="0"/>
          </a:xfrm>
          <a:prstGeom prst="line">
            <a:avLst/>
          </a:prstGeom>
          <a:ln w="38100">
            <a:solidFill>
              <a:srgbClr val="00B1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73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9864" y="1066523"/>
            <a:ext cx="4531224" cy="5170765"/>
          </a:xfrm>
          <a:prstGeom prst="rect">
            <a:avLst/>
          </a:prstGeom>
        </p:spPr>
        <p:txBody>
          <a:bodyPr/>
          <a:lstStyle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522"/>
            <a:ext cx="4608513" cy="5170765"/>
          </a:xfrm>
          <a:prstGeom prst="rect">
            <a:avLst/>
          </a:prstGeom>
        </p:spPr>
        <p:txBody>
          <a:bodyPr/>
          <a:lstStyle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854E9-D11A-4559-B0C4-C7AEE6921778}" type="datetime1">
              <a:rPr lang="en-US" altLang="ko-KR" smtClean="0"/>
              <a:t>6/18/2025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9181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262" y="404814"/>
            <a:ext cx="920312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262" y="1762128"/>
            <a:ext cx="9217026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lang="ko-KR" altLang="en-US" sz="1400" b="1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827" y="2205039"/>
            <a:ext cx="9213686" cy="39846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 b="0"/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5124-2AE0-4DC3-86EA-19D49BBEEF7F}" type="datetime1">
              <a:rPr lang="en-US" altLang="ko-KR" smtClean="0"/>
              <a:t>6/18/2025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53366" y="1061391"/>
            <a:ext cx="9217025" cy="46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  <a:endParaRPr lang="en-US" dirty="0"/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D97A4A9-F6C5-B0BA-B627-E5D5C551DD30}"/>
              </a:ext>
            </a:extLst>
          </p:cNvPr>
          <p:cNvCxnSpPr>
            <a:cxnSpLocks/>
          </p:cNvCxnSpPr>
          <p:nvPr userDrawn="1"/>
        </p:nvCxnSpPr>
        <p:spPr>
          <a:xfrm>
            <a:off x="359865" y="2097940"/>
            <a:ext cx="92136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550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64" y="404814"/>
            <a:ext cx="920164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88" y="1762128"/>
            <a:ext cx="4521600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864" y="1052513"/>
            <a:ext cx="9201647" cy="7087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ko-KR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6640" y="1762128"/>
            <a:ext cx="4521600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987" y="2205038"/>
            <a:ext cx="4546600" cy="403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9ACE-F781-4D31-92EC-91DC92306F54}" type="datetime1">
              <a:rPr lang="en-US" altLang="ko-KR" smtClean="0"/>
              <a:t>6/18/2025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036640" y="2205038"/>
            <a:ext cx="4512021" cy="40322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D97A4A9-F6C5-B0BA-B627-E5D5C551DD30}"/>
              </a:ext>
            </a:extLst>
          </p:cNvPr>
          <p:cNvCxnSpPr>
            <a:cxnSpLocks/>
          </p:cNvCxnSpPr>
          <p:nvPr userDrawn="1"/>
        </p:nvCxnSpPr>
        <p:spPr>
          <a:xfrm>
            <a:off x="359865" y="2097940"/>
            <a:ext cx="453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9BCCCEE8-07E0-854E-5CFE-88E14308BBF9}"/>
              </a:ext>
            </a:extLst>
          </p:cNvPr>
          <p:cNvCxnSpPr>
            <a:cxnSpLocks/>
          </p:cNvCxnSpPr>
          <p:nvPr userDrawn="1"/>
        </p:nvCxnSpPr>
        <p:spPr>
          <a:xfrm>
            <a:off x="5014911" y="2097940"/>
            <a:ext cx="453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2702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64" y="404814"/>
            <a:ext cx="920164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335" y="1853706"/>
            <a:ext cx="457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864" y="1052513"/>
            <a:ext cx="9201647" cy="7087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ko-KR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8512" y="1853706"/>
            <a:ext cx="457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987" y="2205038"/>
            <a:ext cx="4566502" cy="403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9ACE-F781-4D31-92EC-91DC92306F54}" type="datetime1">
              <a:rPr lang="en-US" altLang="ko-KR" smtClean="0"/>
              <a:t>6/18/2025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988512" y="2205038"/>
            <a:ext cx="4573001" cy="40322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131876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38" y="6426197"/>
            <a:ext cx="313061" cy="16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9866" y="413698"/>
            <a:ext cx="9201647" cy="48231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12926" y="6356352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l" defTabSz="742923" rtl="0" eaLnBrk="1" latinLnBrk="1" hangingPunct="1">
              <a:lnSpc>
                <a:spcPct val="100000"/>
              </a:lnSpc>
              <a:defRPr lang="ko-KR" altLang="en-US" sz="1000" kern="1200" smtClean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fld id="{313FF649-6D8C-4C61-9031-0F464747A6DB}" type="datetime1">
              <a:rPr lang="en-US" altLang="ko-KR" smtClean="0">
                <a:ea typeface="Roboto" panose="02000000000000000000" pitchFamily="2" charset="0"/>
              </a:rPr>
              <a:t>6/18/2025</a:t>
            </a:fld>
            <a:endParaRPr lang="en-US" dirty="0">
              <a:ea typeface="Roboto" panose="02000000000000000000" pitchFamily="2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ctr" defTabSz="742923" rtl="0" eaLnBrk="1" latinLnBrk="1" hangingPunct="1">
              <a:lnSpc>
                <a:spcPct val="100000"/>
              </a:lnSpc>
              <a:defRPr lang="ko-KR" altLang="en-US" sz="1000" kern="1200" dirty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32663" y="6356352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r" defTabSz="457200" rtl="0" eaLnBrk="1" latinLnBrk="0" hangingPunct="1">
              <a:lnSpc>
                <a:spcPct val="100000"/>
              </a:lnSpc>
              <a:defRPr lang="ko-KR" altLang="en-US" sz="1000" kern="1200" smtClean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fld id="{5342F4A4-A3E6-48AF-B91C-A2A3A8170835}" type="slidenum">
              <a:rPr lang="en-US" altLang="ko-KR" smtClean="0">
                <a:ea typeface="Roboto" panose="02000000000000000000" pitchFamily="2" charset="0"/>
              </a:rPr>
              <a:pPr/>
              <a:t>‹#›</a:t>
            </a:fld>
            <a:endParaRPr lang="en-US" dirty="0">
              <a:ea typeface="Roboto" panose="02000000000000000000" pitchFamily="2" charset="0"/>
            </a:endParaRP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4E87309D-79DB-AB92-78FF-C8A618CA79CA}"/>
              </a:ext>
            </a:extLst>
          </p:cNvPr>
          <p:cNvCxnSpPr>
            <a:cxnSpLocks/>
          </p:cNvCxnSpPr>
          <p:nvPr userDrawn="1"/>
        </p:nvCxnSpPr>
        <p:spPr>
          <a:xfrm>
            <a:off x="359869" y="887136"/>
            <a:ext cx="920164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0E6D5D96-ED48-9E01-31A1-9783E5A46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7004" y="1061391"/>
            <a:ext cx="9194510" cy="51847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3132847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6" r:id="rId9"/>
    <p:sldLayoutId id="2147483681" r:id="rId10"/>
    <p:sldLayoutId id="2147483682" r:id="rId11"/>
    <p:sldLayoutId id="2147483683" r:id="rId12"/>
    <p:sldLayoutId id="2147483687" r:id="rId13"/>
    <p:sldLayoutId id="2147483684" r:id="rId14"/>
    <p:sldLayoutId id="2147483685" r:id="rId15"/>
  </p:sldLayoutIdLst>
  <p:hf hdr="0" ftr="0" dt="0"/>
  <p:txStyles>
    <p:titleStyle>
      <a:lvl1pPr algn="l" defTabSz="742923" rtl="0" eaLnBrk="1" latinLnBrk="1" hangingPunct="1">
        <a:lnSpc>
          <a:spcPct val="100000"/>
        </a:lnSpc>
        <a:spcBef>
          <a:spcPct val="0"/>
        </a:spcBef>
        <a:buNone/>
        <a:defRPr lang="en-US" altLang="en-US" sz="2400" b="1" kern="1200" spc="-70" baseline="0" dirty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None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  <a:lvl2pPr marL="559586" indent="-342900" algn="l" defTabSz="742923" rtl="0" eaLnBrk="1" latinLnBrk="1" hangingPunct="1">
        <a:lnSpc>
          <a:spcPct val="100000"/>
        </a:lnSpc>
        <a:spcBef>
          <a:spcPct val="0"/>
        </a:spcBef>
        <a:buFont typeface="+mj-lt"/>
        <a:buAutoNum type="arabicPeriod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2pPr>
      <a:lvl3pPr marL="869136" indent="-34290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3pPr>
      <a:lvl4pPr marL="1240599" indent="-34290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4pPr>
      <a:lvl5pPr marL="1554909" indent="-28575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7">
          <p15:clr>
            <a:srgbClr val="F26B43"/>
          </p15:clr>
        </p15:guide>
        <p15:guide id="2" pos="3120">
          <p15:clr>
            <a:srgbClr val="F26B43"/>
          </p15:clr>
        </p15:guide>
        <p15:guide id="3" orient="horz" pos="2160">
          <p15:clr>
            <a:srgbClr val="F26B43"/>
          </p15:clr>
        </p15:guide>
        <p15:guide id="4" orient="horz" pos="663">
          <p15:clr>
            <a:srgbClr val="F26B43"/>
          </p15:clr>
        </p15:guide>
        <p15:guide id="5" pos="6023">
          <p15:clr>
            <a:srgbClr val="F26B43"/>
          </p15:clr>
        </p15:guide>
        <p15:guide id="6" orient="horz" pos="3929">
          <p15:clr>
            <a:srgbClr val="F26B43"/>
          </p15:clr>
        </p15:guide>
        <p15:guide id="7" orient="horz" pos="1321">
          <p15:clr>
            <a:srgbClr val="F26B43"/>
          </p15:clr>
        </p15:guide>
        <p15:guide id="8" orient="horz" pos="255">
          <p15:clr>
            <a:srgbClr val="F26B43"/>
          </p15:clr>
        </p15:guide>
        <p15:guide id="9" pos="376">
          <p15:clr>
            <a:srgbClr val="F26B43"/>
          </p15:clr>
        </p15:guide>
        <p15:guide id="10" orient="horz" pos="138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9F01E488-0CFB-8248-D3DC-EC8296888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제안 신청서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(1/2)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7475" y="998730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유형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0887" y="1268760"/>
            <a:ext cx="7842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Track3(HL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그룹의 미래경쟁력 확보에 기여할 수 있는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New Business Idea)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7475" y="176381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sz="1400" u="sng" dirty="0" err="1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아이디어명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3742" y="2058565"/>
            <a:ext cx="1613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아이디어명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7475" y="2631582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배경 및 해결방법 </a:t>
            </a:r>
            <a:r>
              <a:rPr lang="en-US" altLang="ko-KR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(Problem &amp; Solution)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87150" y="2053774"/>
            <a:ext cx="8299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‘…’</a:t>
            </a: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를 위한  </a:t>
            </a:r>
            <a:r>
              <a:rPr lang="en-US" altLang="ko-KR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OOO</a:t>
            </a: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구축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27054" y="2957074"/>
            <a:ext cx="829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/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서비스의  현황 및 문제점을 인식하고 제안한 배경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8834" y="2943283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배경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17762" y="3344506"/>
            <a:ext cx="82920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/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서비스의 핵심내용을 구체적으로 작성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- (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제품 및 서비스 개발 관련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)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기존 서비스와의 차별성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-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/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제품 ∙서비스 구현 기술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서비스 방법 등에 대해 작성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9542" y="3330715"/>
            <a:ext cx="1188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해결방법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3345" y="4419110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종래 기술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52924" y="4744602"/>
            <a:ext cx="829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(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있을 경우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)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종래에 개발되고 있는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혹은 시장에 나와있는 제품에 관한 정보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4704" y="4730811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내용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13402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9F01E488-0CFB-8248-D3DC-EC8296888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제안 신청서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(2/2)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7475" y="311396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sz="1400" u="sng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 </a:t>
            </a:r>
            <a:r>
              <a:rPr lang="en-US" altLang="ko-KR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R&amp;R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7625" y="3663414"/>
            <a:ext cx="7872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 리더 및 팀원 각각의 </a:t>
            </a:r>
            <a:r>
              <a:rPr lang="en-US" altLang="ko-KR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R&amp;R </a:t>
            </a:r>
            <a:r>
              <a:rPr lang="ko-KR" altLang="en-US" sz="1200" b="0" ker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정의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90877" y="3389341"/>
            <a:ext cx="7869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제안 주제 및 팀 특성 반영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7505" y="3365053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제안 </a:t>
            </a:r>
            <a:r>
              <a:rPr lang="ko-KR" altLang="en-US" sz="1200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팀명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7505" y="3652961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 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R&amp;R</a:t>
            </a:r>
            <a:r>
              <a:rPr lang="ko-KR" altLang="en-US" sz="1200" ker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graphicFrame>
        <p:nvGraphicFramePr>
          <p:cNvPr id="21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309549"/>
              </p:ext>
            </p:extLst>
          </p:nvPr>
        </p:nvGraphicFramePr>
        <p:xfrm>
          <a:off x="407495" y="4059070"/>
          <a:ext cx="9154771" cy="135212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3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5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540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694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200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성명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소속회사</a:t>
                      </a:r>
                      <a:r>
                        <a:rPr lang="en-US" altLang="ko-KR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부서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직급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역할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  <a:endParaRPr lang="en-US" altLang="ko-KR" sz="11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11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917774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35041" y="1070211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기대 효과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02650" y="1395703"/>
            <a:ext cx="829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</a:t>
            </a:r>
            <a:r>
              <a:rPr lang="en-US" altLang="ko-KR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/</a:t>
            </a:r>
            <a:r>
              <a:rPr lang="ko-KR" altLang="en-US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서비스의 활용 가능 분야</a:t>
            </a:r>
            <a:r>
              <a:rPr lang="en-US" altLang="ko-KR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활용 빈도</a:t>
            </a:r>
            <a:r>
              <a:rPr lang="en-US" altLang="ko-KR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중요성 등</a:t>
            </a:r>
            <a:endParaRPr lang="ko-KR" altLang="en-US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96400" y="1381912"/>
            <a:ext cx="1396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활용 분야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 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8259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9F01E488-0CFB-8248-D3DC-EC8296888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#. 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작성 예시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(1/2)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27475" y="998730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유형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30887" y="1268760"/>
            <a:ext cx="7842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New Business Idea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7475" y="176381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sz="1400" u="sng" dirty="0" err="1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아이디어명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03742" y="2058565"/>
            <a:ext cx="1613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아이디어명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27475" y="2631582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배경 및 해결방법 </a:t>
            </a:r>
            <a:r>
              <a:rPr lang="en-US" altLang="ko-KR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(Problem &amp; Solution)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88834" y="2943283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배경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79542" y="3675355"/>
            <a:ext cx="1188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해결방법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53345" y="4419110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종래 기술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14704" y="4730811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내용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783475" y="2089307"/>
            <a:ext cx="8299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미세먼지 등 외부 </a:t>
            </a:r>
            <a:r>
              <a:rPr lang="ko-KR" altLang="en-US" sz="1200" b="0" kern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오염물</a:t>
            </a: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제거를 위한 가정용 에어 샤워 개발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527054" y="2932827"/>
            <a:ext cx="8292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최근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코로나 바이러스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미세먼지 등 오염 물질에 관한 사회적 이슈로 인해 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에어드레서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공기청정기 등 위생 가전에 관한 관심이 높아지고 있음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517762" y="3664116"/>
            <a:ext cx="829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클린룸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에어 샤워 시스템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에어커튼 혹은 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에어건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형태 중국 업체 외주 개발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552924" y="4747767"/>
            <a:ext cx="8292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퓨리움이라는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기업에서 아파트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·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은행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·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호텔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·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병원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·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어린이집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등 사람의 이동이 잦은 건물 출입구에 설치 가능한 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초미세먼지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에어 제거기 출시 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(2019)</a:t>
            </a:r>
          </a:p>
        </p:txBody>
      </p:sp>
    </p:spTree>
    <p:extLst>
      <p:ext uri="{BB962C8B-B14F-4D97-AF65-F5344CB8AC3E}">
        <p14:creationId xmlns:p14="http://schemas.microsoft.com/office/powerpoint/2010/main" val="387613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9F01E488-0CFB-8248-D3DC-EC8296888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#. 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작성 예시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(2/2)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7475" y="311396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sz="1400" u="sng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 </a:t>
            </a:r>
            <a:r>
              <a:rPr lang="en-US" altLang="ko-KR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R&amp;R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7625" y="3663414"/>
            <a:ext cx="7872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 리더 및 팀원 각각의 </a:t>
            </a:r>
            <a:r>
              <a:rPr lang="en-US" altLang="ko-KR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R&amp;R </a:t>
            </a:r>
            <a:r>
              <a:rPr lang="ko-KR" altLang="en-US" sz="1200" b="0" kern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정의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90877" y="3389341"/>
            <a:ext cx="7869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제안 주제 및 팀 특성 반영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7505" y="3365053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제안 </a:t>
            </a:r>
            <a:r>
              <a:rPr lang="ko-KR" altLang="en-US" sz="1200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팀명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7505" y="3652961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 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R&amp;R</a:t>
            </a:r>
            <a:r>
              <a:rPr lang="ko-KR" altLang="en-US" sz="1200" ker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graphicFrame>
        <p:nvGraphicFramePr>
          <p:cNvPr id="21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54578"/>
              </p:ext>
            </p:extLst>
          </p:nvPr>
        </p:nvGraphicFramePr>
        <p:xfrm>
          <a:off x="407495" y="4059070"/>
          <a:ext cx="9154771" cy="135212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3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5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540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694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200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성명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소속회사</a:t>
                      </a:r>
                      <a:r>
                        <a:rPr lang="en-US" altLang="ko-KR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부서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직급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역할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  <a:endParaRPr lang="en-US" altLang="ko-KR" sz="11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11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ko-KR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홍길동</a:t>
                      </a: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</a:pPr>
                      <a:r>
                        <a:rPr lang="en-US" altLang="ko-KR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HL / OOOOO</a:t>
                      </a:r>
                      <a:r>
                        <a:rPr lang="ko-KR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</a:t>
                      </a: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프로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팀장</a:t>
                      </a:r>
                      <a:r>
                        <a:rPr lang="en-US" altLang="ko-KR" sz="105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/ </a:t>
                      </a:r>
                      <a:r>
                        <a:rPr lang="ko-KR" altLang="en-US" sz="105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수익모델 수립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010-1111-1111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xxx@naver.com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ko-KR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홍길일</a:t>
                      </a: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HL / OOOOO</a:t>
                      </a:r>
                      <a:r>
                        <a:rPr kumimoji="0" lang="ko-KR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팀</a:t>
                      </a:r>
                      <a:endParaRPr kumimoji="0" lang="en-US" altLang="ko-KR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EECE1">
                            <a:lumMod val="25000"/>
                          </a:srgb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책임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Biz</a:t>
                      </a:r>
                      <a:r>
                        <a:rPr lang="ko-KR" altLang="en-US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모델 수립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010-1111-1111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xxx@naver.com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ko-KR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홍길이</a:t>
                      </a: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HL / OOOOO</a:t>
                      </a:r>
                      <a:r>
                        <a:rPr kumimoji="0" lang="ko-KR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팀</a:t>
                      </a:r>
                      <a:endParaRPr kumimoji="0" lang="en-US" altLang="ko-KR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EECE1">
                            <a:lumMod val="25000"/>
                          </a:srgb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프로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시장</a:t>
                      </a:r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플레이어 조사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010-1111-1111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xxx@naver.com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917774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35041" y="1069000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기대 효과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6400" y="1380701"/>
            <a:ext cx="1396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활용 분야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 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02650" y="1376777"/>
            <a:ext cx="7759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신종 코로나나 미세먼지로 고민이 많은 요즘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집에 들어갈 때나 차량 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탑승시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간단히 바깥에서 묻은 오염 물질을 제거하고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제거된 오염 물질을 깔끔하게 처리할 수 있는 제품이 나오면 기존 가정집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엘리베이터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차량용으로 팔거나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신규 건축하는 아파트나 신차 등에 미리 탑재해서 제공해도 고객들에게 좋은 반응을 얻을 수 있을 것 같습니다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82171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HL">
      <a:dk1>
        <a:srgbClr val="000000"/>
      </a:dk1>
      <a:lt1>
        <a:sysClr val="window" lastClr="FFFFFF"/>
      </a:lt1>
      <a:dk2>
        <a:srgbClr val="3C4146"/>
      </a:dk2>
      <a:lt2>
        <a:srgbClr val="EEECE1"/>
      </a:lt2>
      <a:accent1>
        <a:srgbClr val="00B4ED"/>
      </a:accent1>
      <a:accent2>
        <a:srgbClr val="002B68"/>
      </a:accent2>
      <a:accent3>
        <a:srgbClr val="0033CC"/>
      </a:accent3>
      <a:accent4>
        <a:srgbClr val="006699"/>
      </a:accent4>
      <a:accent5>
        <a:srgbClr val="4BACC6"/>
      </a:accent5>
      <a:accent6>
        <a:srgbClr val="912494"/>
      </a:accent6>
      <a:hlink>
        <a:srgbClr val="FF0066"/>
      </a:hlink>
      <a:folHlink>
        <a:srgbClr val="C00000"/>
      </a:folHlink>
    </a:clrScheme>
    <a:fontScheme name="HL">
      <a:majorFont>
        <a:latin typeface="Roboto"/>
        <a:ea typeface="Noto Sans KR"/>
        <a:cs typeface=""/>
      </a:majorFont>
      <a:minorFont>
        <a:latin typeface="Roboto"/>
        <a:ea typeface="Noto Sans KR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5d8d427-6640-476d-99f0-05749d8eac9e">
      <UserInfo>
        <DisplayName>이양용(Yangyong Lee)/팀장/경영전략실.EHS팀/한라홀딩스</DisplayName>
        <AccountId>25</AccountId>
        <AccountType/>
      </UserInfo>
    </SharedWithUsers>
    <lcf76f155ced4ddcb4097134ff3c332f xmlns="96bad1b4-b6eb-40d9-b84b-1b3a488a755f">
      <Terms xmlns="http://schemas.microsoft.com/office/infopath/2007/PartnerControls"/>
    </lcf76f155ced4ddcb4097134ff3c332f>
    <TaxCatchAll xmlns="d5d8d427-6640-476d-99f0-05749d8eac9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10E7598806B915418E05DC423750A02E" ma:contentTypeVersion="16" ma:contentTypeDescription="새 문서를 만듭니다." ma:contentTypeScope="" ma:versionID="663617b2de62ee3a87424f35506bf5c1">
  <xsd:schema xmlns:xsd="http://www.w3.org/2001/XMLSchema" xmlns:xs="http://www.w3.org/2001/XMLSchema" xmlns:p="http://schemas.microsoft.com/office/2006/metadata/properties" xmlns:ns2="96bad1b4-b6eb-40d9-b84b-1b3a488a755f" xmlns:ns3="d5d8d427-6640-476d-99f0-05749d8eac9e" targetNamespace="http://schemas.microsoft.com/office/2006/metadata/properties" ma:root="true" ma:fieldsID="8eeabbcd54e862612a8f0ef425cbde8c" ns2:_="" ns3:_="">
    <xsd:import namespace="96bad1b4-b6eb-40d9-b84b-1b3a488a755f"/>
    <xsd:import namespace="d5d8d427-6640-476d-99f0-05749d8eac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bad1b4-b6eb-40d9-b84b-1b3a488a75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이미지 태그" ma:readOnly="false" ma:fieldId="{5cf76f15-5ced-4ddc-b409-7134ff3c332f}" ma:taxonomyMulti="true" ma:sspId="253f698c-e56c-4c00-9b63-ffb38e189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d8d427-6640-476d-99f0-05749d8eac9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f8423f9-ac26-4d93-b1af-19c890f39caa}" ma:internalName="TaxCatchAll" ma:showField="CatchAllData" ma:web="d5d8d427-6640-476d-99f0-05749d8eac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D25119-6929-4F64-B76D-ACC4C08F49AC}">
  <ds:schemaRefs>
    <ds:schemaRef ds:uri="http://schemas.microsoft.com/office/2006/documentManagement/types"/>
    <ds:schemaRef ds:uri="96bad1b4-b6eb-40d9-b84b-1b3a488a755f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  <ds:schemaRef ds:uri="d5d8d427-6640-476d-99f0-05749d8eac9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C6A2E78-E8BE-4C8A-B74F-D10BA35467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bad1b4-b6eb-40d9-b84b-1b3a488a755f"/>
    <ds:schemaRef ds:uri="d5d8d427-6640-476d-99f0-05749d8eac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4F1E91-0A41-445B-A0E6-35586BC1D8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</TotalTime>
  <Words>421</Words>
  <Application>Microsoft Office PowerPoint</Application>
  <PresentationFormat>A4 용지(210x297mm)</PresentationFormat>
  <Paragraphs>78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맑은 고딕</vt:lpstr>
      <vt:lpstr>Arial</vt:lpstr>
      <vt:lpstr>Roboto</vt:lpstr>
      <vt:lpstr>Wingdings</vt:lpstr>
      <vt:lpstr>1_Office 테마</vt:lpstr>
      <vt:lpstr>제안 신청서(1/2)</vt:lpstr>
      <vt:lpstr>제안 신청서(2/2)</vt:lpstr>
      <vt:lpstr>#. 작성 예시(1/2)</vt:lpstr>
      <vt:lpstr>#. 작성 예시(2/2)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안녀</dc:title>
  <dc:creator>엄소연(Soyeon Um)/팀장/경영전략실.HR팀/한라홀딩스</dc:creator>
  <cp:lastModifiedBy>최경일</cp:lastModifiedBy>
  <cp:revision>24</cp:revision>
  <dcterms:created xsi:type="dcterms:W3CDTF">2022-08-30T05:51:22Z</dcterms:created>
  <dcterms:modified xsi:type="dcterms:W3CDTF">2025-06-18T07:59:50Z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0x01010010E7598806B915418E05DC423750A02E</vt:lpwstr>
  </property>
</Properties>
</file>