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7" r:id="rId5"/>
    <p:sldId id="259" r:id="rId6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1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9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756" y="10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6899" y="2965651"/>
            <a:ext cx="8964613" cy="544312"/>
          </a:xfrm>
        </p:spPr>
        <p:txBody>
          <a:bodyPr anchor="b">
            <a:normAutofit/>
          </a:bodyPr>
          <a:lstStyle>
            <a:lvl1pPr algn="l" defTabSz="74292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lang="en-US" sz="3600" b="1" kern="120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6899" y="3528218"/>
            <a:ext cx="8964613" cy="365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US" altLang="en-US" sz="2000" b="0" kern="120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rgbClr val="00B1EC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dirty="0"/>
              <a:t>클릭하여 마스터 부제목 스타일 편집</a:t>
            </a:r>
            <a:endParaRPr lang="en-US" dirty="0"/>
          </a:p>
        </p:txBody>
      </p:sp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74DB6A2A-B8CF-9EF9-109F-00FAC05AC2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6899" y="4110336"/>
            <a:ext cx="8964613" cy="365125"/>
          </a:xfrm>
        </p:spPr>
        <p:txBody>
          <a:bodyPr>
            <a:noAutofit/>
          </a:bodyPr>
          <a:lstStyle>
            <a:lvl1pPr>
              <a:defRPr lang="ko-KR" altLang="en-US" sz="1400" b="0" kern="1200" dirty="0" smtClean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E164F921-7073-35FC-C148-E0CFA3730E16}"/>
              </a:ext>
            </a:extLst>
          </p:cNvPr>
          <p:cNvSpPr/>
          <p:nvPr userDrawn="1"/>
        </p:nvSpPr>
        <p:spPr>
          <a:xfrm>
            <a:off x="5320665" y="1675732"/>
            <a:ext cx="3800476" cy="4196633"/>
          </a:xfrm>
          <a:custGeom>
            <a:avLst/>
            <a:gdLst>
              <a:gd name="connsiteX0" fmla="*/ 3446443 w 5029200"/>
              <a:gd name="connsiteY0" fmla="*/ 475043 h 5577840"/>
              <a:gd name="connsiteX1" fmla="*/ 853440 w 5029200"/>
              <a:gd name="connsiteY1" fmla="*/ 5077506 h 5577840"/>
              <a:gd name="connsiteX2" fmla="*/ 1592917 w 5029200"/>
              <a:gd name="connsiteY2" fmla="*/ 5077506 h 5577840"/>
              <a:gd name="connsiteX3" fmla="*/ 4185920 w 5029200"/>
              <a:gd name="connsiteY3" fmla="*/ 475043 h 5577840"/>
              <a:gd name="connsiteX4" fmla="*/ 3140383 w 5029200"/>
              <a:gd name="connsiteY4" fmla="*/ 0 h 5577840"/>
              <a:gd name="connsiteX5" fmla="*/ 5029200 w 5029200"/>
              <a:gd name="connsiteY5" fmla="*/ 0 h 5577840"/>
              <a:gd name="connsiteX6" fmla="*/ 1888817 w 5029200"/>
              <a:gd name="connsiteY6" fmla="*/ 5577840 h 5577840"/>
              <a:gd name="connsiteX7" fmla="*/ 0 w 5029200"/>
              <a:gd name="connsiteY7" fmla="*/ 5577840 h 5577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29200" h="5577840">
                <a:moveTo>
                  <a:pt x="3446443" y="475043"/>
                </a:moveTo>
                <a:lnTo>
                  <a:pt x="853440" y="5077506"/>
                </a:lnTo>
                <a:lnTo>
                  <a:pt x="1592917" y="5077506"/>
                </a:lnTo>
                <a:lnTo>
                  <a:pt x="4185920" y="475043"/>
                </a:lnTo>
                <a:close/>
                <a:moveTo>
                  <a:pt x="3140383" y="0"/>
                </a:moveTo>
                <a:lnTo>
                  <a:pt x="5029200" y="0"/>
                </a:lnTo>
                <a:lnTo>
                  <a:pt x="1888817" y="5577840"/>
                </a:lnTo>
                <a:lnTo>
                  <a:pt x="0" y="5577840"/>
                </a:lnTo>
                <a:close/>
              </a:path>
            </a:pathLst>
          </a:custGeom>
          <a:solidFill>
            <a:srgbClr val="00B1EC"/>
          </a:solidFill>
          <a:ln>
            <a:solidFill>
              <a:srgbClr val="00B1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62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65" y="731279"/>
            <a:ext cx="700332" cy="36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973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제목 및 내용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B1605ABA-0BDC-1282-AE35-F952CA02A3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t="9630" r="74997"/>
          <a:stretch/>
        </p:blipFill>
        <p:spPr>
          <a:xfrm>
            <a:off x="359866" y="6417733"/>
            <a:ext cx="342867" cy="225930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Slide Number Placeholder 8">
            <a:extLst>
              <a:ext uri="{FF2B5EF4-FFF2-40B4-BE49-F238E27FC236}">
                <a16:creationId xmlns:a16="http://schemas.microsoft.com/office/drawing/2014/main" id="{1C4C1FB2-902F-FC76-79C4-704B426BE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2663" y="6356352"/>
            <a:ext cx="222885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42F4A4-A3E6-48AF-B91C-A2A3A8170835}" type="slidenum">
              <a:rPr lang="en-US" altLang="ko-KR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565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제목 및 내용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B1605ABA-0BDC-1282-AE35-F952CA02A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9866" y="6393657"/>
            <a:ext cx="1371304" cy="250006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Slide Number Placeholder 8">
            <a:extLst>
              <a:ext uri="{FF2B5EF4-FFF2-40B4-BE49-F238E27FC236}">
                <a16:creationId xmlns:a16="http://schemas.microsoft.com/office/drawing/2014/main" id="{28387769-01C6-AE2E-C082-0A55EFF2A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2663" y="6356352"/>
            <a:ext cx="222885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42F4A4-A3E6-48AF-B91C-A2A3A8170835}" type="slidenum">
              <a:rPr lang="en-US" altLang="ko-KR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4760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B1605ABA-0BDC-1282-AE35-F952CA02A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9866" y="6393657"/>
            <a:ext cx="1371304" cy="250006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4" name="Slide Number Placeholder 8">
            <a:extLst>
              <a:ext uri="{FF2B5EF4-FFF2-40B4-BE49-F238E27FC236}">
                <a16:creationId xmlns:a16="http://schemas.microsoft.com/office/drawing/2014/main" id="{0D539BD5-B8EA-8B2C-DBD7-E25906EC8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2663" y="6356352"/>
            <a:ext cx="2228850" cy="365125"/>
          </a:xfrm>
        </p:spPr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88F0EF76-8904-9876-D354-1BE66810C7EC}"/>
              </a:ext>
            </a:extLst>
          </p:cNvPr>
          <p:cNvSpPr/>
          <p:nvPr userDrawn="1"/>
        </p:nvSpPr>
        <p:spPr>
          <a:xfrm>
            <a:off x="5320665" y="1675732"/>
            <a:ext cx="3800476" cy="4196633"/>
          </a:xfrm>
          <a:custGeom>
            <a:avLst/>
            <a:gdLst>
              <a:gd name="connsiteX0" fmla="*/ 3446443 w 5029200"/>
              <a:gd name="connsiteY0" fmla="*/ 475043 h 5577840"/>
              <a:gd name="connsiteX1" fmla="*/ 853440 w 5029200"/>
              <a:gd name="connsiteY1" fmla="*/ 5077506 h 5577840"/>
              <a:gd name="connsiteX2" fmla="*/ 1592917 w 5029200"/>
              <a:gd name="connsiteY2" fmla="*/ 5077506 h 5577840"/>
              <a:gd name="connsiteX3" fmla="*/ 4185920 w 5029200"/>
              <a:gd name="connsiteY3" fmla="*/ 475043 h 5577840"/>
              <a:gd name="connsiteX4" fmla="*/ 3140383 w 5029200"/>
              <a:gd name="connsiteY4" fmla="*/ 0 h 5577840"/>
              <a:gd name="connsiteX5" fmla="*/ 5029200 w 5029200"/>
              <a:gd name="connsiteY5" fmla="*/ 0 h 5577840"/>
              <a:gd name="connsiteX6" fmla="*/ 1888817 w 5029200"/>
              <a:gd name="connsiteY6" fmla="*/ 5577840 h 5577840"/>
              <a:gd name="connsiteX7" fmla="*/ 0 w 5029200"/>
              <a:gd name="connsiteY7" fmla="*/ 5577840 h 5577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29200" h="5577840">
                <a:moveTo>
                  <a:pt x="3446443" y="475043"/>
                </a:moveTo>
                <a:lnTo>
                  <a:pt x="853440" y="5077506"/>
                </a:lnTo>
                <a:lnTo>
                  <a:pt x="1592917" y="5077506"/>
                </a:lnTo>
                <a:lnTo>
                  <a:pt x="4185920" y="475043"/>
                </a:lnTo>
                <a:close/>
                <a:moveTo>
                  <a:pt x="3140383" y="0"/>
                </a:moveTo>
                <a:lnTo>
                  <a:pt x="5029200" y="0"/>
                </a:lnTo>
                <a:lnTo>
                  <a:pt x="1888817" y="5577840"/>
                </a:lnTo>
                <a:lnTo>
                  <a:pt x="0" y="5577840"/>
                </a:lnTo>
                <a:close/>
              </a:path>
            </a:pathLst>
          </a:custGeom>
          <a:solidFill>
            <a:srgbClr val="00B1E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ko-KR" altLang="en-US" sz="1462"/>
          </a:p>
        </p:txBody>
      </p:sp>
    </p:spTree>
    <p:extLst>
      <p:ext uri="{BB962C8B-B14F-4D97-AF65-F5344CB8AC3E}">
        <p14:creationId xmlns:p14="http://schemas.microsoft.com/office/powerpoint/2010/main" val="27195679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60465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507D00C-9694-12C3-F1C2-C3CB52DAD4EC}"/>
              </a:ext>
            </a:extLst>
          </p:cNvPr>
          <p:cNvSpPr txBox="1"/>
          <p:nvPr userDrawn="1"/>
        </p:nvSpPr>
        <p:spPr>
          <a:xfrm>
            <a:off x="596900" y="3117334"/>
            <a:ext cx="6657340" cy="40011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26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1EC"/>
                </a:solidFill>
              </a:rPr>
              <a:t>E</a:t>
            </a:r>
            <a:r>
              <a:rPr lang="en-US" altLang="ko-KR" sz="2600" b="1" dirty="0">
                <a:ln>
                  <a:solidFill>
                    <a:schemeClr val="tx1">
                      <a:alpha val="0"/>
                    </a:schemeClr>
                  </a:solidFill>
                </a:ln>
              </a:rPr>
              <a:t>ND </a:t>
            </a:r>
            <a:r>
              <a:rPr lang="en-US" altLang="ko-KR" sz="26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1EC"/>
                </a:solidFill>
              </a:rPr>
              <a:t>O</a:t>
            </a:r>
            <a:r>
              <a:rPr lang="en-US" altLang="ko-KR" sz="2600" b="1" dirty="0">
                <a:ln>
                  <a:solidFill>
                    <a:schemeClr val="tx1">
                      <a:alpha val="0"/>
                    </a:schemeClr>
                  </a:solidFill>
                </a:ln>
              </a:rPr>
              <a:t>F </a:t>
            </a:r>
            <a:r>
              <a:rPr lang="en-US" altLang="ko-KR" sz="26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1EC"/>
                </a:solidFill>
              </a:rPr>
              <a:t>D</a:t>
            </a:r>
            <a:r>
              <a:rPr lang="en-US" altLang="ko-KR" sz="2600" b="1" dirty="0">
                <a:ln>
                  <a:solidFill>
                    <a:schemeClr val="tx1">
                      <a:alpha val="0"/>
                    </a:schemeClr>
                  </a:solidFill>
                </a:ln>
              </a:rPr>
              <a:t>OCUMENTS</a:t>
            </a:r>
            <a:r>
              <a:rPr lang="en-US" altLang="ko-KR" sz="26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1EC"/>
                </a:solidFill>
              </a:rPr>
              <a:t>.</a:t>
            </a:r>
            <a:endParaRPr lang="ko-KR" altLang="en-US" sz="2600" b="1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B1EC"/>
              </a:solidFill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27769F8A-2090-CBFD-70EF-AB350C765581}"/>
              </a:ext>
            </a:extLst>
          </p:cNvPr>
          <p:cNvSpPr/>
          <p:nvPr userDrawn="1"/>
        </p:nvSpPr>
        <p:spPr>
          <a:xfrm>
            <a:off x="5168265" y="1523332"/>
            <a:ext cx="3800476" cy="4196633"/>
          </a:xfrm>
          <a:custGeom>
            <a:avLst/>
            <a:gdLst>
              <a:gd name="connsiteX0" fmla="*/ 3446443 w 5029200"/>
              <a:gd name="connsiteY0" fmla="*/ 475043 h 5577840"/>
              <a:gd name="connsiteX1" fmla="*/ 853440 w 5029200"/>
              <a:gd name="connsiteY1" fmla="*/ 5077506 h 5577840"/>
              <a:gd name="connsiteX2" fmla="*/ 1592917 w 5029200"/>
              <a:gd name="connsiteY2" fmla="*/ 5077506 h 5577840"/>
              <a:gd name="connsiteX3" fmla="*/ 4185920 w 5029200"/>
              <a:gd name="connsiteY3" fmla="*/ 475043 h 5577840"/>
              <a:gd name="connsiteX4" fmla="*/ 3140383 w 5029200"/>
              <a:gd name="connsiteY4" fmla="*/ 0 h 5577840"/>
              <a:gd name="connsiteX5" fmla="*/ 5029200 w 5029200"/>
              <a:gd name="connsiteY5" fmla="*/ 0 h 5577840"/>
              <a:gd name="connsiteX6" fmla="*/ 1888817 w 5029200"/>
              <a:gd name="connsiteY6" fmla="*/ 5577840 h 5577840"/>
              <a:gd name="connsiteX7" fmla="*/ 0 w 5029200"/>
              <a:gd name="connsiteY7" fmla="*/ 5577840 h 5577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29200" h="5577840">
                <a:moveTo>
                  <a:pt x="3446443" y="475043"/>
                </a:moveTo>
                <a:lnTo>
                  <a:pt x="853440" y="5077506"/>
                </a:lnTo>
                <a:lnTo>
                  <a:pt x="1592917" y="5077506"/>
                </a:lnTo>
                <a:lnTo>
                  <a:pt x="4185920" y="475043"/>
                </a:lnTo>
                <a:close/>
                <a:moveTo>
                  <a:pt x="3140383" y="0"/>
                </a:moveTo>
                <a:lnTo>
                  <a:pt x="5029200" y="0"/>
                </a:lnTo>
                <a:lnTo>
                  <a:pt x="1888817" y="5577840"/>
                </a:lnTo>
                <a:lnTo>
                  <a:pt x="0" y="5577840"/>
                </a:lnTo>
                <a:close/>
              </a:path>
            </a:pathLst>
          </a:custGeom>
          <a:solidFill>
            <a:srgbClr val="00B1EC"/>
          </a:solidFill>
          <a:ln>
            <a:solidFill>
              <a:srgbClr val="00B1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62"/>
          </a:p>
        </p:txBody>
      </p:sp>
      <p:sp>
        <p:nvSpPr>
          <p:cNvPr id="2" name="Slide Number Placeholder 8">
            <a:extLst>
              <a:ext uri="{FF2B5EF4-FFF2-40B4-BE49-F238E27FC236}">
                <a16:creationId xmlns:a16="http://schemas.microsoft.com/office/drawing/2014/main" id="{9DEFBED8-F5E3-843D-6923-BD1476612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2663" y="6356352"/>
            <a:ext cx="2228850" cy="365125"/>
          </a:xfrm>
        </p:spPr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65" y="731279"/>
            <a:ext cx="700332" cy="36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153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AEE08DC5-31CB-9FA6-4062-1EF977F7FB2A}"/>
              </a:ext>
            </a:extLst>
          </p:cNvPr>
          <p:cNvSpPr/>
          <p:nvPr userDrawn="1"/>
        </p:nvSpPr>
        <p:spPr>
          <a:xfrm>
            <a:off x="5168265" y="1523332"/>
            <a:ext cx="3800476" cy="4196633"/>
          </a:xfrm>
          <a:custGeom>
            <a:avLst/>
            <a:gdLst>
              <a:gd name="connsiteX0" fmla="*/ 3446443 w 5029200"/>
              <a:gd name="connsiteY0" fmla="*/ 475043 h 5577840"/>
              <a:gd name="connsiteX1" fmla="*/ 853440 w 5029200"/>
              <a:gd name="connsiteY1" fmla="*/ 5077506 h 5577840"/>
              <a:gd name="connsiteX2" fmla="*/ 1592917 w 5029200"/>
              <a:gd name="connsiteY2" fmla="*/ 5077506 h 5577840"/>
              <a:gd name="connsiteX3" fmla="*/ 4185920 w 5029200"/>
              <a:gd name="connsiteY3" fmla="*/ 475043 h 5577840"/>
              <a:gd name="connsiteX4" fmla="*/ 3140383 w 5029200"/>
              <a:gd name="connsiteY4" fmla="*/ 0 h 5577840"/>
              <a:gd name="connsiteX5" fmla="*/ 5029200 w 5029200"/>
              <a:gd name="connsiteY5" fmla="*/ 0 h 5577840"/>
              <a:gd name="connsiteX6" fmla="*/ 1888817 w 5029200"/>
              <a:gd name="connsiteY6" fmla="*/ 5577840 h 5577840"/>
              <a:gd name="connsiteX7" fmla="*/ 0 w 5029200"/>
              <a:gd name="connsiteY7" fmla="*/ 5577840 h 5577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29200" h="5577840">
                <a:moveTo>
                  <a:pt x="3446443" y="475043"/>
                </a:moveTo>
                <a:lnTo>
                  <a:pt x="853440" y="5077506"/>
                </a:lnTo>
                <a:lnTo>
                  <a:pt x="1592917" y="5077506"/>
                </a:lnTo>
                <a:lnTo>
                  <a:pt x="4185920" y="475043"/>
                </a:lnTo>
                <a:close/>
                <a:moveTo>
                  <a:pt x="3140383" y="0"/>
                </a:moveTo>
                <a:lnTo>
                  <a:pt x="5029200" y="0"/>
                </a:lnTo>
                <a:lnTo>
                  <a:pt x="1888817" y="5577840"/>
                </a:lnTo>
                <a:lnTo>
                  <a:pt x="0" y="5577840"/>
                </a:lnTo>
                <a:close/>
              </a:path>
            </a:pathLst>
          </a:custGeom>
          <a:solidFill>
            <a:srgbClr val="00B1EC"/>
          </a:solidFill>
          <a:ln>
            <a:solidFill>
              <a:srgbClr val="00B1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62"/>
          </a:p>
        </p:txBody>
      </p:sp>
      <p:sp>
        <p:nvSpPr>
          <p:cNvPr id="3" name="Slide Number Placeholder 8">
            <a:extLst>
              <a:ext uri="{FF2B5EF4-FFF2-40B4-BE49-F238E27FC236}">
                <a16:creationId xmlns:a16="http://schemas.microsoft.com/office/drawing/2014/main" id="{51CD2C2C-76F4-3DE3-480A-44929A6C5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2663" y="6356352"/>
            <a:ext cx="2228850" cy="365125"/>
          </a:xfrm>
        </p:spPr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B7FEAA-EC0E-96F3-8FCA-948B80443410}"/>
              </a:ext>
            </a:extLst>
          </p:cNvPr>
          <p:cNvSpPr txBox="1"/>
          <p:nvPr userDrawn="1"/>
        </p:nvSpPr>
        <p:spPr>
          <a:xfrm>
            <a:off x="596899" y="3091934"/>
            <a:ext cx="4356101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altLang="ko-KR" sz="28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1EC"/>
                </a:solidFill>
              </a:rPr>
              <a:t>T</a:t>
            </a:r>
            <a:r>
              <a:rPr lang="en-US" altLang="ko-KR" sz="2800" b="1" dirty="0">
                <a:ln>
                  <a:solidFill>
                    <a:schemeClr val="tx1">
                      <a:alpha val="0"/>
                    </a:schemeClr>
                  </a:solidFill>
                </a:ln>
              </a:rPr>
              <a:t>HANK </a:t>
            </a:r>
            <a:r>
              <a:rPr lang="en-US" altLang="ko-KR" sz="28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1EC"/>
                </a:solidFill>
              </a:rPr>
              <a:t>Y</a:t>
            </a:r>
            <a:r>
              <a:rPr lang="en-US" altLang="ko-KR" sz="2800" b="1" dirty="0">
                <a:ln>
                  <a:solidFill>
                    <a:schemeClr val="tx1">
                      <a:alpha val="0"/>
                    </a:schemeClr>
                  </a:solidFill>
                </a:ln>
              </a:rPr>
              <a:t>OU</a:t>
            </a:r>
            <a:r>
              <a:rPr lang="en-US" altLang="ko-KR" sz="28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1EC"/>
                </a:solidFill>
              </a:rPr>
              <a:t>.</a:t>
            </a:r>
            <a:endParaRPr lang="ko-KR" altLang="en-US" sz="2800" b="1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B1EC"/>
              </a:solidFill>
            </a:endParaRPr>
          </a:p>
        </p:txBody>
      </p:sp>
      <p:pic>
        <p:nvPicPr>
          <p:cNvPr id="6" name="그림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65" y="731279"/>
            <a:ext cx="700332" cy="36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912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20">
          <p15:clr>
            <a:srgbClr val="FBAE40"/>
          </p15:clr>
        </p15:guide>
        <p15:guide id="2" pos="37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6901" y="1675731"/>
            <a:ext cx="8622904" cy="4196633"/>
          </a:xfrm>
          <a:prstGeom prst="rect">
            <a:avLst/>
          </a:prstGeo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lang="ko-KR" altLang="en-US" sz="1700" b="0" kern="1200" dirty="0" smtClean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216686" lvl="0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413C77-CFFA-0DD6-021D-43893EFC37C5}"/>
              </a:ext>
            </a:extLst>
          </p:cNvPr>
          <p:cNvSpPr txBox="1"/>
          <p:nvPr userDrawn="1"/>
        </p:nvSpPr>
        <p:spPr>
          <a:xfrm>
            <a:off x="602357" y="644042"/>
            <a:ext cx="5018782" cy="42005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 defTabSz="742923" rtl="0" eaLnBrk="1" latinLnBrk="1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ko-KR" sz="3033" b="1" kern="120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rgbClr val="00B1EC"/>
                </a:solidFill>
                <a:latin typeface="+mj-lt"/>
                <a:ea typeface="+mj-ea"/>
                <a:cs typeface="+mj-cs"/>
              </a:rPr>
              <a:t>C</a:t>
            </a:r>
            <a:r>
              <a:rPr lang="en-US" altLang="ko-KR" sz="3033" b="1" kern="120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rPr>
              <a:t>ontents</a:t>
            </a:r>
            <a:endParaRPr lang="ko-KR" altLang="en-US" sz="3033" b="1" kern="1200" dirty="0">
              <a:ln w="0">
                <a:solidFill>
                  <a:schemeClr val="accent1">
                    <a:shade val="95000"/>
                    <a:satMod val="105000"/>
                    <a:alpha val="0"/>
                  </a:schemeClr>
                </a:solidFill>
              </a:ln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자유형: 도형 1">
            <a:extLst>
              <a:ext uri="{FF2B5EF4-FFF2-40B4-BE49-F238E27FC236}">
                <a16:creationId xmlns:a16="http://schemas.microsoft.com/office/drawing/2014/main" id="{A2B1AB77-1C2C-DFE0-002D-96FF2FD6B80C}"/>
              </a:ext>
            </a:extLst>
          </p:cNvPr>
          <p:cNvSpPr/>
          <p:nvPr userDrawn="1"/>
        </p:nvSpPr>
        <p:spPr>
          <a:xfrm>
            <a:off x="5320665" y="1675732"/>
            <a:ext cx="3800476" cy="4196633"/>
          </a:xfrm>
          <a:custGeom>
            <a:avLst/>
            <a:gdLst>
              <a:gd name="connsiteX0" fmla="*/ 3446443 w 5029200"/>
              <a:gd name="connsiteY0" fmla="*/ 475043 h 5577840"/>
              <a:gd name="connsiteX1" fmla="*/ 853440 w 5029200"/>
              <a:gd name="connsiteY1" fmla="*/ 5077506 h 5577840"/>
              <a:gd name="connsiteX2" fmla="*/ 1592917 w 5029200"/>
              <a:gd name="connsiteY2" fmla="*/ 5077506 h 5577840"/>
              <a:gd name="connsiteX3" fmla="*/ 4185920 w 5029200"/>
              <a:gd name="connsiteY3" fmla="*/ 475043 h 5577840"/>
              <a:gd name="connsiteX4" fmla="*/ 3140383 w 5029200"/>
              <a:gd name="connsiteY4" fmla="*/ 0 h 5577840"/>
              <a:gd name="connsiteX5" fmla="*/ 5029200 w 5029200"/>
              <a:gd name="connsiteY5" fmla="*/ 0 h 5577840"/>
              <a:gd name="connsiteX6" fmla="*/ 1888817 w 5029200"/>
              <a:gd name="connsiteY6" fmla="*/ 5577840 h 5577840"/>
              <a:gd name="connsiteX7" fmla="*/ 0 w 5029200"/>
              <a:gd name="connsiteY7" fmla="*/ 5577840 h 5577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29200" h="5577840">
                <a:moveTo>
                  <a:pt x="3446443" y="475043"/>
                </a:moveTo>
                <a:lnTo>
                  <a:pt x="853440" y="5077506"/>
                </a:lnTo>
                <a:lnTo>
                  <a:pt x="1592917" y="5077506"/>
                </a:lnTo>
                <a:lnTo>
                  <a:pt x="4185920" y="475043"/>
                </a:lnTo>
                <a:close/>
                <a:moveTo>
                  <a:pt x="3140383" y="0"/>
                </a:moveTo>
                <a:lnTo>
                  <a:pt x="5029200" y="0"/>
                </a:lnTo>
                <a:lnTo>
                  <a:pt x="1888817" y="5577840"/>
                </a:lnTo>
                <a:lnTo>
                  <a:pt x="0" y="5577840"/>
                </a:lnTo>
                <a:close/>
              </a:path>
            </a:pathLst>
          </a:custGeom>
          <a:solidFill>
            <a:srgbClr val="00B1E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ko-KR" altLang="en-US" sz="1462"/>
          </a:p>
        </p:txBody>
      </p:sp>
    </p:spTree>
    <p:extLst>
      <p:ext uri="{BB962C8B-B14F-4D97-AF65-F5344CB8AC3E}">
        <p14:creationId xmlns:p14="http://schemas.microsoft.com/office/powerpoint/2010/main" val="630281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366" y="1061391"/>
            <a:ext cx="9217025" cy="518477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8CF54-3910-4C3D-922B-91ABAA1BE900}" type="datetime1">
              <a:rPr lang="en-US" altLang="ko-KR" smtClean="0"/>
              <a:t>3/11/2026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797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A5B9C2C-CF4A-54CD-B225-13DA0B944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448C4F2F-4411-1FC8-3548-9A9B9FF64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851E-9C7F-4C2F-97E4-07916600D781}" type="datetime1">
              <a:rPr lang="en-US" altLang="ko-KR" smtClean="0">
                <a:ea typeface="Roboto" panose="02000000000000000000" pitchFamily="2" charset="0"/>
              </a:rPr>
              <a:t>3/11/2026</a:t>
            </a:fld>
            <a:endParaRPr lang="en-US" dirty="0">
              <a:ea typeface="Roboto" panose="02000000000000000000" pitchFamily="2" charset="0"/>
            </a:endParaRP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B685030-3F94-A88D-7C8F-9F9FEE3D4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FC2A5C36-8702-7607-0443-703DFCEC3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F4A4-A3E6-48AF-B91C-A2A3A8170835}" type="slidenum">
              <a:rPr lang="en-US" altLang="ko-KR" smtClean="0">
                <a:ea typeface="Roboto" panose="02000000000000000000" pitchFamily="2" charset="0"/>
              </a:rPr>
              <a:pPr/>
              <a:t>‹#›</a:t>
            </a:fld>
            <a:endParaRPr lang="en-US" dirty="0"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340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9C87747D-DDC5-ED04-0BA4-02AC033083E5}"/>
              </a:ext>
            </a:extLst>
          </p:cNvPr>
          <p:cNvCxnSpPr/>
          <p:nvPr userDrawn="1"/>
        </p:nvCxnSpPr>
        <p:spPr>
          <a:xfrm>
            <a:off x="359869" y="887136"/>
            <a:ext cx="9186267" cy="0"/>
          </a:xfrm>
          <a:prstGeom prst="line">
            <a:avLst/>
          </a:prstGeom>
          <a:ln w="38100">
            <a:solidFill>
              <a:srgbClr val="00B1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73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9864" y="1066523"/>
            <a:ext cx="4531224" cy="5170765"/>
          </a:xfrm>
          <a:prstGeom prst="rect">
            <a:avLst/>
          </a:prstGeom>
        </p:spPr>
        <p:txBody>
          <a:bodyPr/>
          <a:lstStyle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066522"/>
            <a:ext cx="4608513" cy="5170765"/>
          </a:xfrm>
          <a:prstGeom prst="rect">
            <a:avLst/>
          </a:prstGeom>
        </p:spPr>
        <p:txBody>
          <a:bodyPr/>
          <a:lstStyle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854E9-D11A-4559-B0C4-C7AEE6921778}" type="datetime1">
              <a:rPr lang="en-US" altLang="ko-KR" smtClean="0"/>
              <a:t>3/11/2026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9181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262" y="404814"/>
            <a:ext cx="9203129" cy="500061"/>
          </a:xfrm>
        </p:spPr>
        <p:txBody>
          <a:bodyPr>
            <a:normAutofit/>
          </a:bodyPr>
          <a:lstStyle>
            <a:lvl1pPr algn="l" defTabSz="742923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lang="en-US" altLang="en-US" sz="2400" b="1" kern="120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7262" y="1762128"/>
            <a:ext cx="9217026" cy="33496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lang="ko-KR" altLang="en-US" sz="1400" b="1" kern="1200" dirty="0" smtClean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827" y="2205039"/>
            <a:ext cx="9213686" cy="398462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200" b="0"/>
            </a:lvl1pPr>
            <a:lvl2pPr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65124-2AE0-4DC3-86EA-19D49BBEEF7F}" type="datetime1">
              <a:rPr lang="en-US" altLang="ko-KR" smtClean="0"/>
              <a:t>3/11/2026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57A9C05-FA3D-E3FB-DEDB-B4E72F14A72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53366" y="1061391"/>
            <a:ext cx="9217025" cy="4619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dirty="0"/>
              <a:t>마스터 텍스트 스타일을 편집하려면 클릭</a:t>
            </a:r>
            <a:endParaRPr lang="en-US" dirty="0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ED97A4A9-F6C5-B0BA-B627-E5D5C551DD30}"/>
              </a:ext>
            </a:extLst>
          </p:cNvPr>
          <p:cNvCxnSpPr>
            <a:cxnSpLocks/>
          </p:cNvCxnSpPr>
          <p:nvPr userDrawn="1"/>
        </p:nvCxnSpPr>
        <p:spPr>
          <a:xfrm>
            <a:off x="359865" y="2097940"/>
            <a:ext cx="92136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9550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864" y="404814"/>
            <a:ext cx="9201649" cy="500061"/>
          </a:xfrm>
        </p:spPr>
        <p:txBody>
          <a:bodyPr>
            <a:normAutofit/>
          </a:bodyPr>
          <a:lstStyle>
            <a:lvl1pPr algn="l" defTabSz="742923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lang="en-US" altLang="en-US" sz="2400" b="1" kern="120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0988" y="1762128"/>
            <a:ext cx="4521600" cy="33496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ko-KR" altLang="en-US" sz="1400" b="1" strike="noStrike" kern="1200" noProof="0" dirty="0" smtClean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9864" y="1052513"/>
            <a:ext cx="9201647" cy="7087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ko-KR" altLang="en-US" sz="1400" b="0" strike="noStrike" kern="1200" noProof="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marL="0" lvl="0" indent="0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6640" y="1762128"/>
            <a:ext cx="4521600" cy="33496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ko-KR" altLang="en-US" sz="1400" b="1" strike="noStrike" kern="1200" noProof="0" dirty="0" smtClean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0987" y="2205038"/>
            <a:ext cx="4546600" cy="4032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altLang="en-US" sz="1400" b="0" strike="noStrike" kern="1200" noProof="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9ACE-F781-4D31-92EC-91DC92306F54}" type="datetime1">
              <a:rPr lang="en-US" altLang="ko-KR" smtClean="0"/>
              <a:t>3/11/2026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57A9C05-FA3D-E3FB-DEDB-B4E72F14A72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036640" y="2205038"/>
            <a:ext cx="4512021" cy="403224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742923" rtl="0" eaLnBrk="1" latinLnBrk="1" hangingPunct="1">
              <a:lnSpc>
                <a:spcPct val="100000"/>
              </a:lnSpc>
              <a:spcBef>
                <a:spcPct val="0"/>
              </a:spcBef>
              <a:defRPr lang="en-US" altLang="en-US" sz="1400" b="0" strike="noStrike" kern="1200" noProof="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ED97A4A9-F6C5-B0BA-B627-E5D5C551DD30}"/>
              </a:ext>
            </a:extLst>
          </p:cNvPr>
          <p:cNvCxnSpPr>
            <a:cxnSpLocks/>
          </p:cNvCxnSpPr>
          <p:nvPr userDrawn="1"/>
        </p:nvCxnSpPr>
        <p:spPr>
          <a:xfrm>
            <a:off x="359865" y="2097940"/>
            <a:ext cx="45337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9BCCCEE8-07E0-854E-5CFE-88E14308BBF9}"/>
              </a:ext>
            </a:extLst>
          </p:cNvPr>
          <p:cNvCxnSpPr>
            <a:cxnSpLocks/>
          </p:cNvCxnSpPr>
          <p:nvPr userDrawn="1"/>
        </p:nvCxnSpPr>
        <p:spPr>
          <a:xfrm>
            <a:off x="5014911" y="2097940"/>
            <a:ext cx="45337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2702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864" y="404814"/>
            <a:ext cx="9201649" cy="500061"/>
          </a:xfrm>
        </p:spPr>
        <p:txBody>
          <a:bodyPr>
            <a:normAutofit/>
          </a:bodyPr>
          <a:lstStyle>
            <a:lvl1pPr algn="l" defTabSz="742923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lang="en-US" altLang="en-US" sz="2400" b="1" kern="120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7335" y="1853706"/>
            <a:ext cx="457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b">
            <a:normAutofit/>
          </a:bodyPr>
          <a:lstStyle>
            <a:lvl1pPr marL="0" indent="0" algn="ctr">
              <a:buNone/>
              <a:defRPr lang="ko-KR" altLang="en-US" sz="1400" b="1" strike="noStrike" kern="1200" noProof="0" dirty="0" smtClean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9864" y="1052513"/>
            <a:ext cx="9201647" cy="7087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ko-KR" altLang="en-US" sz="1400" b="0" strike="noStrike" kern="1200" noProof="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marL="0" lvl="0" indent="0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8512" y="1853706"/>
            <a:ext cx="457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b">
            <a:normAutofit/>
          </a:bodyPr>
          <a:lstStyle>
            <a:lvl1pPr marL="0" indent="0" algn="ctr">
              <a:buNone/>
              <a:defRPr lang="ko-KR" altLang="en-US" sz="1400" b="1" strike="noStrike" kern="1200" noProof="0" dirty="0" smtClean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0987" y="2205038"/>
            <a:ext cx="4566502" cy="4032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altLang="en-US" sz="1400" b="0" strike="noStrike" kern="1200" noProof="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9ACE-F781-4D31-92EC-91DC92306F54}" type="datetime1">
              <a:rPr lang="en-US" altLang="ko-KR" smtClean="0"/>
              <a:t>3/11/2026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57A9C05-FA3D-E3FB-DEDB-B4E72F14A72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988512" y="2205038"/>
            <a:ext cx="4573001" cy="403224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742923" rtl="0" eaLnBrk="1" latinLnBrk="1" hangingPunct="1">
              <a:lnSpc>
                <a:spcPct val="100000"/>
              </a:lnSpc>
              <a:spcBef>
                <a:spcPct val="0"/>
              </a:spcBef>
              <a:defRPr lang="en-US" altLang="en-US" sz="1400" b="0" strike="noStrike" kern="1200" noProof="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</p:spTree>
    <p:extLst>
      <p:ext uri="{BB962C8B-B14F-4D97-AF65-F5344CB8AC3E}">
        <p14:creationId xmlns:p14="http://schemas.microsoft.com/office/powerpoint/2010/main" val="131876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938" y="6426197"/>
            <a:ext cx="313061" cy="162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9866" y="413698"/>
            <a:ext cx="9201647" cy="48231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12926" y="6356352"/>
            <a:ext cx="22288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l" defTabSz="742923" rtl="0" eaLnBrk="1" latinLnBrk="1" hangingPunct="1">
              <a:lnSpc>
                <a:spcPct val="100000"/>
              </a:lnSpc>
              <a:defRPr lang="ko-KR" altLang="en-US" sz="1000" kern="1200" smtClean="0">
                <a:ln w="0"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+mn-ea"/>
                <a:cs typeface="+mn-cs"/>
              </a:defRPr>
            </a:lvl1pPr>
          </a:lstStyle>
          <a:p>
            <a:fld id="{313FF649-6D8C-4C61-9031-0F464747A6DB}" type="datetime1">
              <a:rPr lang="en-US" altLang="ko-KR" smtClean="0">
                <a:ea typeface="Roboto" panose="02000000000000000000" pitchFamily="2" charset="0"/>
              </a:rPr>
              <a:t>3/11/2026</a:t>
            </a:fld>
            <a:endParaRPr lang="en-US" dirty="0">
              <a:ea typeface="Roboto" panose="02000000000000000000" pitchFamily="2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ctr" defTabSz="742923" rtl="0" eaLnBrk="1" latinLnBrk="1" hangingPunct="1">
              <a:lnSpc>
                <a:spcPct val="100000"/>
              </a:lnSpc>
              <a:defRPr lang="ko-KR" altLang="en-US" sz="1000" kern="1200" dirty="0">
                <a:ln w="0"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+mn-ea"/>
                <a:cs typeface="+mn-cs"/>
              </a:defRPr>
            </a:lvl1pPr>
          </a:lstStyle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32663" y="6356352"/>
            <a:ext cx="22288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r" defTabSz="457200" rtl="0" eaLnBrk="1" latinLnBrk="0" hangingPunct="1">
              <a:lnSpc>
                <a:spcPct val="100000"/>
              </a:lnSpc>
              <a:defRPr lang="ko-KR" altLang="en-US" sz="1000" kern="1200" smtClean="0">
                <a:ln w="0"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+mn-ea"/>
                <a:cs typeface="+mn-cs"/>
              </a:defRPr>
            </a:lvl1pPr>
          </a:lstStyle>
          <a:p>
            <a:fld id="{5342F4A4-A3E6-48AF-B91C-A2A3A8170835}" type="slidenum">
              <a:rPr lang="en-US" altLang="ko-KR" smtClean="0">
                <a:ea typeface="Roboto" panose="02000000000000000000" pitchFamily="2" charset="0"/>
              </a:rPr>
              <a:pPr/>
              <a:t>‹#›</a:t>
            </a:fld>
            <a:endParaRPr lang="en-US" dirty="0">
              <a:ea typeface="Roboto" panose="02000000000000000000" pitchFamily="2" charset="0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4E87309D-79DB-AB92-78FF-C8A618CA79CA}"/>
              </a:ext>
            </a:extLst>
          </p:cNvPr>
          <p:cNvCxnSpPr>
            <a:cxnSpLocks/>
          </p:cNvCxnSpPr>
          <p:nvPr userDrawn="1"/>
        </p:nvCxnSpPr>
        <p:spPr>
          <a:xfrm>
            <a:off x="359869" y="887136"/>
            <a:ext cx="9201644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0E6D5D96-ED48-9E01-31A1-9783E5A469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7004" y="1061391"/>
            <a:ext cx="9194510" cy="518477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</p:spTree>
    <p:extLst>
      <p:ext uri="{BB962C8B-B14F-4D97-AF65-F5344CB8AC3E}">
        <p14:creationId xmlns:p14="http://schemas.microsoft.com/office/powerpoint/2010/main" val="3132847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6" r:id="rId9"/>
    <p:sldLayoutId id="2147483681" r:id="rId10"/>
    <p:sldLayoutId id="2147483682" r:id="rId11"/>
    <p:sldLayoutId id="2147483683" r:id="rId12"/>
    <p:sldLayoutId id="2147483687" r:id="rId13"/>
    <p:sldLayoutId id="2147483684" r:id="rId14"/>
    <p:sldLayoutId id="2147483685" r:id="rId15"/>
  </p:sldLayoutIdLst>
  <p:hf hdr="0" ftr="0" dt="0"/>
  <p:txStyles>
    <p:titleStyle>
      <a:lvl1pPr algn="l" defTabSz="742923" rtl="0" eaLnBrk="1" latinLnBrk="1" hangingPunct="1">
        <a:lnSpc>
          <a:spcPct val="100000"/>
        </a:lnSpc>
        <a:spcBef>
          <a:spcPct val="0"/>
        </a:spcBef>
        <a:buNone/>
        <a:defRPr lang="en-US" altLang="en-US" sz="2400" b="1" kern="1200" spc="-70" baseline="0" dirty="0">
          <a:ln w="0">
            <a:solidFill>
              <a:schemeClr val="accent1">
                <a:shade val="95000"/>
                <a:satMod val="105000"/>
                <a:alpha val="0"/>
              </a:schemeClr>
            </a:solidFill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742923" rtl="0" eaLnBrk="1" latinLnBrk="1" hangingPunct="1">
        <a:lnSpc>
          <a:spcPct val="100000"/>
        </a:lnSpc>
        <a:spcBef>
          <a:spcPct val="0"/>
        </a:spcBef>
        <a:buFont typeface="Arial" panose="020B0604020202020204" pitchFamily="34" charset="0"/>
        <a:buNone/>
        <a:defRPr lang="ko-KR" altLang="en-US" sz="1400" b="0" strike="noStrike" kern="1200" spc="-70" baseline="0" noProof="0" dirty="0" smtClean="0">
          <a:ln w="0">
            <a:solidFill>
              <a:schemeClr val="accent1">
                <a:shade val="95000"/>
                <a:satMod val="105000"/>
                <a:alpha val="0"/>
              </a:schemeClr>
            </a:solidFill>
          </a:ln>
          <a:solidFill>
            <a:schemeClr val="tx1"/>
          </a:solidFill>
          <a:latin typeface="+mj-lt"/>
          <a:ea typeface="+mj-ea"/>
          <a:cs typeface="+mj-cs"/>
        </a:defRPr>
      </a:lvl1pPr>
      <a:lvl2pPr marL="559586" indent="-342900" algn="l" defTabSz="742923" rtl="0" eaLnBrk="1" latinLnBrk="1" hangingPunct="1">
        <a:lnSpc>
          <a:spcPct val="100000"/>
        </a:lnSpc>
        <a:spcBef>
          <a:spcPct val="0"/>
        </a:spcBef>
        <a:buFont typeface="+mj-lt"/>
        <a:buAutoNum type="arabicPeriod"/>
        <a:defRPr lang="ko-KR" altLang="en-US" sz="1400" b="0" strike="noStrike" kern="1200" spc="-70" baseline="0" noProof="0" dirty="0" smtClean="0">
          <a:ln w="0">
            <a:solidFill>
              <a:schemeClr val="accent1">
                <a:shade val="95000"/>
                <a:satMod val="105000"/>
                <a:alpha val="0"/>
              </a:schemeClr>
            </a:solidFill>
          </a:ln>
          <a:solidFill>
            <a:schemeClr val="tx1"/>
          </a:solidFill>
          <a:latin typeface="+mj-lt"/>
          <a:ea typeface="+mj-ea"/>
          <a:cs typeface="+mj-cs"/>
        </a:defRPr>
      </a:lvl2pPr>
      <a:lvl3pPr marL="869136" indent="-342900" algn="l" defTabSz="742923" rtl="0" eaLnBrk="1" latinLnBrk="1" hangingPunct="1">
        <a:lnSpc>
          <a:spcPct val="100000"/>
        </a:lnSpc>
        <a:spcBef>
          <a:spcPct val="0"/>
        </a:spcBef>
        <a:buFont typeface="Arial" panose="020B0604020202020204" pitchFamily="34" charset="0"/>
        <a:buChar char="•"/>
        <a:defRPr lang="ko-KR" altLang="en-US" sz="1400" b="0" strike="noStrike" kern="1200" spc="-70" baseline="0" noProof="0" dirty="0" smtClean="0">
          <a:ln w="0">
            <a:solidFill>
              <a:schemeClr val="accent1">
                <a:shade val="95000"/>
                <a:satMod val="105000"/>
                <a:alpha val="0"/>
              </a:schemeClr>
            </a:solidFill>
          </a:ln>
          <a:solidFill>
            <a:schemeClr val="tx1"/>
          </a:solidFill>
          <a:latin typeface="+mj-lt"/>
          <a:ea typeface="+mj-ea"/>
          <a:cs typeface="+mj-cs"/>
        </a:defRPr>
      </a:lvl3pPr>
      <a:lvl4pPr marL="1240599" indent="-342900" algn="l" defTabSz="742923" rtl="0" eaLnBrk="1" latinLnBrk="1" hangingPunct="1">
        <a:lnSpc>
          <a:spcPct val="100000"/>
        </a:lnSpc>
        <a:spcBef>
          <a:spcPct val="0"/>
        </a:spcBef>
        <a:buFont typeface="Arial" panose="020B0604020202020204" pitchFamily="34" charset="0"/>
        <a:buChar char="•"/>
        <a:defRPr lang="ko-KR" altLang="en-US" sz="1400" b="0" strike="noStrike" kern="1200" spc="-70" baseline="0" noProof="0" dirty="0" smtClean="0">
          <a:ln w="0">
            <a:solidFill>
              <a:schemeClr val="accent1">
                <a:shade val="95000"/>
                <a:satMod val="105000"/>
                <a:alpha val="0"/>
              </a:schemeClr>
            </a:solidFill>
          </a:ln>
          <a:solidFill>
            <a:schemeClr val="tx1"/>
          </a:solidFill>
          <a:latin typeface="+mj-lt"/>
          <a:ea typeface="+mj-ea"/>
          <a:cs typeface="+mj-cs"/>
        </a:defRPr>
      </a:lvl4pPr>
      <a:lvl5pPr marL="1554909" indent="-285750" algn="l" defTabSz="742923" rtl="0" eaLnBrk="1" latinLnBrk="1" hangingPunct="1">
        <a:lnSpc>
          <a:spcPct val="100000"/>
        </a:lnSpc>
        <a:spcBef>
          <a:spcPct val="0"/>
        </a:spcBef>
        <a:buFont typeface="Arial" panose="020B0604020202020204" pitchFamily="34" charset="0"/>
        <a:buChar char="•"/>
        <a:defRPr lang="ko-KR" altLang="en-US" sz="1400" b="0" strike="noStrike" kern="1200" spc="-70" baseline="0" noProof="0" dirty="0" smtClean="0">
          <a:ln w="0">
            <a:solidFill>
              <a:schemeClr val="accent1">
                <a:shade val="95000"/>
                <a:satMod val="105000"/>
                <a:alpha val="0"/>
              </a:schemeClr>
            </a:solidFill>
          </a:ln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7">
          <p15:clr>
            <a:srgbClr val="F26B43"/>
          </p15:clr>
        </p15:guide>
        <p15:guide id="2" pos="3120">
          <p15:clr>
            <a:srgbClr val="F26B43"/>
          </p15:clr>
        </p15:guide>
        <p15:guide id="3" orient="horz" pos="2160">
          <p15:clr>
            <a:srgbClr val="F26B43"/>
          </p15:clr>
        </p15:guide>
        <p15:guide id="4" orient="horz" pos="663">
          <p15:clr>
            <a:srgbClr val="F26B43"/>
          </p15:clr>
        </p15:guide>
        <p15:guide id="5" pos="6023">
          <p15:clr>
            <a:srgbClr val="F26B43"/>
          </p15:clr>
        </p15:guide>
        <p15:guide id="6" orient="horz" pos="3929">
          <p15:clr>
            <a:srgbClr val="F26B43"/>
          </p15:clr>
        </p15:guide>
        <p15:guide id="7" orient="horz" pos="1321">
          <p15:clr>
            <a:srgbClr val="F26B43"/>
          </p15:clr>
        </p15:guide>
        <p15:guide id="8" orient="horz" pos="255">
          <p15:clr>
            <a:srgbClr val="F26B43"/>
          </p15:clr>
        </p15:guide>
        <p15:guide id="9" pos="376">
          <p15:clr>
            <a:srgbClr val="F26B43"/>
          </p15:clr>
        </p15:guide>
        <p15:guide id="10" orient="horz" pos="138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9F01E488-0CFB-8248-D3DC-EC8296888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제안 신청서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(1/2)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27475" y="998730"/>
            <a:ext cx="21010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 </a:t>
            </a:r>
            <a:r>
              <a:rPr lang="ko-KR" altLang="en-US" sz="1400" u="sng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제안 유형</a:t>
            </a:r>
            <a:endParaRPr lang="en-US" altLang="ko-KR" sz="1400" b="0" u="sng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30887" y="1268760"/>
            <a:ext cx="7842493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New Business Idea</a:t>
            </a:r>
            <a:endParaRPr lang="en-US" altLang="ko-KR" sz="1200" b="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7475" y="1763815"/>
            <a:ext cx="21010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 </a:t>
            </a:r>
            <a:r>
              <a:rPr lang="ko-KR" altLang="en-US" sz="1400" u="sng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제안 </a:t>
            </a:r>
            <a:r>
              <a:rPr lang="ko-KR" altLang="en-US" sz="1400" u="sng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아이디어명</a:t>
            </a:r>
            <a:endParaRPr lang="en-US" altLang="ko-KR" sz="1400" b="0" u="sng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03742" y="2058565"/>
            <a:ext cx="1613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아이디어명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:</a:t>
            </a:r>
            <a:endParaRPr lang="en-US" altLang="ko-KR" sz="1200" b="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27475" y="2631582"/>
            <a:ext cx="54456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 </a:t>
            </a:r>
            <a:r>
              <a:rPr lang="ko-KR" altLang="en-US" sz="1400" u="sng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제안 배경 및 해결방법 </a:t>
            </a:r>
            <a:r>
              <a:rPr lang="en-US" altLang="ko-KR" sz="1400" u="sng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(Problem &amp; Solution)</a:t>
            </a:r>
            <a:endParaRPr lang="en-US" altLang="ko-KR" sz="1400" b="0" u="sng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87150" y="2053774"/>
            <a:ext cx="8299675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kern="0" dirty="0" err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Smartfarm</a:t>
            </a:r>
            <a:r>
              <a:rPr lang="en-US" altLang="ko-KR" sz="1200" b="1" kern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200" b="1" kern="0" dirty="0" err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Web&amp;App</a:t>
            </a:r>
            <a:r>
              <a:rPr lang="en-US" altLang="ko-KR" sz="1200" b="1" kern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Services(SWAS)</a:t>
            </a:r>
            <a:endParaRPr lang="en-US" altLang="ko-KR" sz="1200" b="1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527054" y="2957074"/>
            <a:ext cx="8292051" cy="615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/>
              <a:t>여러 농장을 개별적으로 관리하여 비효율성이 발생하고</a:t>
            </a:r>
            <a:r>
              <a:rPr lang="en-US" altLang="ko-KR" sz="1200" dirty="0"/>
              <a:t> </a:t>
            </a:r>
            <a:r>
              <a:rPr lang="ko-KR" altLang="en-US" sz="1200" dirty="0"/>
              <a:t>수집된 데이터 또한 단순 저장에 그쳐 데이터의 효과적인 활용이 부족하다는 문제를 해결하고자 개발을 시작하였습니다</a:t>
            </a:r>
            <a:r>
              <a:rPr lang="en-US" altLang="ko-KR" sz="1200" dirty="0"/>
              <a:t>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88834" y="2943283"/>
            <a:ext cx="838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배경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:</a:t>
            </a:r>
            <a:endParaRPr lang="en-US" altLang="ko-KR" sz="1200" b="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517762" y="3572146"/>
            <a:ext cx="8292051" cy="17186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ko-KR" altLang="en-US" sz="12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통합 관리 </a:t>
            </a:r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: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/>
            </a:r>
            <a:b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</a:b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- </a:t>
            </a:r>
            <a:r>
              <a:rPr lang="ko-KR" altLang="en-US" sz="12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중앙 서버에서 다수의 </a:t>
            </a:r>
            <a:r>
              <a:rPr lang="ko-KR" altLang="en-US" sz="1200" dirty="0" err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스마트팜</a:t>
            </a:r>
            <a:r>
              <a:rPr lang="ko-KR" altLang="en-US" sz="12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정보를 통합 저장 및 관리함으로써 개별 인력에 대한 의존도를 낮추고 운영 효율성을 향상시킵니다</a:t>
            </a:r>
            <a:r>
              <a:rPr lang="en-US" altLang="ko-KR" sz="12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.</a:t>
            </a:r>
            <a:endParaRPr lang="en-US" altLang="ko-KR" sz="1200" b="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AI </a:t>
            </a:r>
            <a:r>
              <a:rPr lang="ko-KR" altLang="en-US" sz="12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리포트 생성 </a:t>
            </a:r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: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/>
            </a:r>
            <a:b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</a:b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-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하루 동안의 센서 데이터 및 제어 이력을 분석해 </a:t>
            </a:r>
            <a:r>
              <a:rPr lang="ko-KR" altLang="en-US" sz="12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평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균값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200" b="0" dirty="0" err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이상값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작동 기록 뿐만 아니라 문제점과 개선안을 포함한 리포트를 생성합니다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.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생성된 리포트를 통해 관리자는 </a:t>
            </a:r>
            <a:r>
              <a:rPr lang="ko-KR" altLang="en-US" sz="1200" b="0" dirty="0" err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스마트팜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관련 의사결정에 도움을 받을 수 있습니다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79542" y="3558355"/>
            <a:ext cx="1188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해결방법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:</a:t>
            </a:r>
            <a:endParaRPr lang="en-US" altLang="ko-KR" sz="1200" b="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53345" y="5324465"/>
            <a:ext cx="54456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 </a:t>
            </a:r>
            <a:r>
              <a:rPr lang="ko-KR" altLang="en-US" sz="1400" u="sng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종래 기술</a:t>
            </a:r>
            <a:endParaRPr lang="en-US" altLang="ko-KR" sz="1400" b="0" u="sng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552924" y="5576807"/>
            <a:ext cx="8292051" cy="1080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100" dirty="0"/>
              <a:t>기존 </a:t>
            </a:r>
            <a:r>
              <a:rPr lang="ko-KR" altLang="en-US" sz="1100" dirty="0" err="1"/>
              <a:t>스마트팜</a:t>
            </a:r>
            <a:r>
              <a:rPr lang="ko-KR" altLang="en-US" sz="1100" dirty="0"/>
              <a:t> 시스템은 대부분 센서 값을 일정 </a:t>
            </a:r>
            <a:r>
              <a:rPr lang="ko-KR" altLang="en-US" sz="1100" dirty="0" err="1"/>
              <a:t>임계값과</a:t>
            </a:r>
            <a:r>
              <a:rPr lang="ko-KR" altLang="en-US" sz="1100" dirty="0"/>
              <a:t> 비교하여 간단한 제어만 수행하는 수준에 그칩니다</a:t>
            </a:r>
            <a:r>
              <a:rPr lang="en-US" altLang="ko-KR" sz="1100" dirty="0"/>
              <a:t>. </a:t>
            </a:r>
            <a:r>
              <a:rPr lang="ko-KR" altLang="en-US" sz="1100" dirty="0"/>
              <a:t>이는 외부 환경 변화에 대응할 수 있지만</a:t>
            </a:r>
            <a:r>
              <a:rPr lang="en-US" altLang="ko-KR" sz="1100" dirty="0"/>
              <a:t>, </a:t>
            </a:r>
            <a:r>
              <a:rPr lang="ko-KR" altLang="en-US" sz="1100" dirty="0"/>
              <a:t>작물의 실제 생장 상태나 질병 유무 등의 정보를 반영하는 데는 한계가 있습니다</a:t>
            </a:r>
            <a:r>
              <a:rPr lang="en-US" altLang="ko-KR" sz="1100" dirty="0"/>
              <a:t>.</a:t>
            </a:r>
            <a:br>
              <a:rPr lang="en-US" altLang="ko-KR" sz="1100" dirty="0"/>
            </a:br>
            <a:r>
              <a:rPr lang="ko-KR" altLang="en-US" sz="1100" dirty="0"/>
              <a:t>일부 시스템은 영상 기반 작물 상태 감지를 시도하고 있으나</a:t>
            </a:r>
            <a:r>
              <a:rPr lang="en-US" altLang="ko-KR" sz="1100" dirty="0"/>
              <a:t>, </a:t>
            </a:r>
            <a:r>
              <a:rPr lang="ko-KR" altLang="en-US" sz="1100" dirty="0"/>
              <a:t>정확도나 실시간성에서 한계가 존재합니다</a:t>
            </a:r>
            <a:r>
              <a:rPr lang="en-US" altLang="ko-KR" sz="1100" dirty="0"/>
              <a:t>. </a:t>
            </a:r>
            <a:r>
              <a:rPr lang="ko-KR" altLang="en-US" sz="1100" dirty="0"/>
              <a:t>또한</a:t>
            </a:r>
            <a:r>
              <a:rPr lang="en-US" altLang="ko-KR" sz="1100" dirty="0"/>
              <a:t>, AI </a:t>
            </a:r>
            <a:r>
              <a:rPr lang="ko-KR" altLang="en-US" sz="1100" dirty="0"/>
              <a:t>기반 스마트 제어 시스템은 개발 중이거나 비용 문제로 보급률이 낮은 상태입니다</a:t>
            </a:r>
            <a:r>
              <a:rPr lang="en-US" altLang="ko-KR" sz="1100" dirty="0"/>
              <a:t>.</a:t>
            </a:r>
            <a:endParaRPr lang="en-US" altLang="ko-KR" sz="1100" b="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14704" y="5636166"/>
            <a:ext cx="838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내용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:</a:t>
            </a:r>
            <a:endParaRPr lang="en-US" altLang="ko-KR" sz="1200" b="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13402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9F01E488-0CFB-8248-D3DC-EC8296888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제안 신청서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(2/2)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7475" y="4174663"/>
            <a:ext cx="21010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 </a:t>
            </a:r>
            <a:r>
              <a:rPr lang="ko-KR" altLang="en-US" sz="1400" u="sng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제안 </a:t>
            </a:r>
            <a:r>
              <a:rPr lang="ko-KR" altLang="en-US" sz="1400" u="sng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팀 </a:t>
            </a:r>
            <a:r>
              <a:rPr lang="en-US" altLang="ko-KR" sz="1400" u="sng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R&amp;R</a:t>
            </a:r>
            <a:endParaRPr lang="en-US" altLang="ko-KR" sz="1400" b="0" u="sng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77625" y="4724112"/>
            <a:ext cx="7872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b="0" kern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팀 리더 및 팀원 각각의 </a:t>
            </a:r>
            <a:r>
              <a:rPr lang="en-US" altLang="ko-KR" sz="1200" b="0" kern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R&amp;R </a:t>
            </a:r>
            <a:r>
              <a:rPr lang="ko-KR" altLang="en-US" sz="1200" b="0" kern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정의</a:t>
            </a:r>
            <a:endParaRPr lang="en-US" altLang="ko-KR" sz="1200" b="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90877" y="4450039"/>
            <a:ext cx="7869258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 err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레알팜퍼니</a:t>
            </a:r>
            <a:endParaRPr lang="en-US" altLang="ko-KR" sz="1200" b="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97505" y="4425751"/>
            <a:ext cx="1131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제안 </a:t>
            </a:r>
            <a:r>
              <a:rPr lang="ko-KR" altLang="en-US" sz="12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팀명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:</a:t>
            </a:r>
            <a:endParaRPr lang="en-US" altLang="ko-KR" sz="1200" b="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7505" y="4713659"/>
            <a:ext cx="1131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팀 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R&amp;R</a:t>
            </a:r>
            <a:r>
              <a:rPr lang="ko-KR" altLang="en-US" sz="1200" ker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:</a:t>
            </a:r>
            <a:endParaRPr lang="en-US" altLang="ko-KR" sz="1200" b="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graphicFrame>
        <p:nvGraphicFramePr>
          <p:cNvPr id="21" name="표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6171384"/>
              </p:ext>
            </p:extLst>
          </p:nvPr>
        </p:nvGraphicFramePr>
        <p:xfrm>
          <a:off x="407495" y="5119768"/>
          <a:ext cx="9154771" cy="108209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3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82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64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26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809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03246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7200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성명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소속회사</a:t>
                      </a:r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부서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직급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역할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연락처</a:t>
                      </a:r>
                      <a:endParaRPr lang="en-US" altLang="ko-KR" sz="11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이메일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7711"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endParaRPr lang="en-US" altLang="ko-KR" sz="105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1" dirty="0" smtClean="0">
                          <a:solidFill>
                            <a:schemeClr val="accent3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전체 작성하여 제출</a:t>
                      </a:r>
                      <a:endParaRPr lang="en-US" altLang="ko-KR" sz="105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50" b="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030"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endParaRPr lang="en-US" altLang="ko-KR" sz="105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endParaRPr lang="en-US" altLang="ko-KR" sz="105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50" b="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030"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endParaRPr lang="en-US" altLang="ko-KR" sz="105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5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b="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235041" y="1070211"/>
            <a:ext cx="54456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■ </a:t>
            </a:r>
            <a:r>
              <a:rPr lang="ko-KR" altLang="en-US" sz="1400" u="sng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기대 효과</a:t>
            </a:r>
            <a:endParaRPr lang="en-US" altLang="ko-KR" sz="1400" b="0" u="sng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802650" y="1066523"/>
            <a:ext cx="8292051" cy="3063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0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저희가 제안한  시스템은 클라우드 기반의 </a:t>
            </a:r>
            <a:r>
              <a:rPr lang="en-US" altLang="ko-KR" sz="10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SaaS(Software as a Service) </a:t>
            </a:r>
            <a:r>
              <a:rPr lang="ko-KR" altLang="en-US" sz="10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방식으로 활용할 수 있습니다</a:t>
            </a:r>
            <a:r>
              <a:rPr lang="en-US" altLang="ko-KR" sz="1000" b="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. </a:t>
            </a:r>
            <a:r>
              <a:rPr lang="ko-KR" altLang="en-US" sz="10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필요 시 하드웨어 구축도 포함하지만 소프트웨어 개발</a:t>
            </a:r>
            <a:r>
              <a:rPr lang="en-US" altLang="ko-KR" sz="10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0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활용에 도움을 주는 번들을 제공함으로써 </a:t>
            </a:r>
            <a:r>
              <a:rPr lang="ko-KR" altLang="en-US" sz="1000" dirty="0" err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스마트팜</a:t>
            </a:r>
            <a:r>
              <a:rPr lang="ko-KR" altLang="en-US" sz="10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창업 진입장벽을 낮추고 클라우드 기반 운영으로 지속적인 기술지원을 제공할 수 있습니다</a:t>
            </a:r>
            <a:r>
              <a:rPr lang="en-US" altLang="ko-KR" sz="10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.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500" b="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활용 분야</a:t>
            </a:r>
            <a:r>
              <a:rPr lang="en-US" altLang="ko-KR" sz="10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: </a:t>
            </a:r>
            <a:r>
              <a:rPr lang="ko-KR" altLang="en-US" sz="10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개인 </a:t>
            </a:r>
            <a:r>
              <a:rPr lang="ko-KR" altLang="en-US" sz="1000" dirty="0" err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스마트팜</a:t>
            </a:r>
            <a:r>
              <a:rPr lang="ko-KR" altLang="en-US" sz="10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소유자</a:t>
            </a:r>
            <a:r>
              <a:rPr lang="en-US" altLang="ko-KR" sz="10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0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상업용 </a:t>
            </a:r>
            <a:r>
              <a:rPr lang="ko-KR" altLang="en-US" sz="1000" dirty="0" err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스마트팜</a:t>
            </a:r>
            <a:r>
              <a:rPr lang="en-US" altLang="ko-KR" sz="10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000" dirty="0" err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스마트팜</a:t>
            </a:r>
            <a:r>
              <a:rPr lang="ko-KR" altLang="en-US" sz="10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관련 창업</a:t>
            </a:r>
            <a:r>
              <a:rPr lang="en-US" altLang="ko-KR" sz="10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0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교육용 </a:t>
            </a:r>
            <a:r>
              <a:rPr lang="ko-KR" altLang="en-US" sz="1000" dirty="0" err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스마트팜</a:t>
            </a:r>
            <a:endParaRPr lang="en-US" altLang="ko-KR" sz="100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활용 빈도 및 중요성</a:t>
            </a:r>
            <a:r>
              <a:rPr lang="en-US" altLang="ko-KR" sz="1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: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-  </a:t>
            </a:r>
            <a:r>
              <a:rPr lang="ko-KR" altLang="en-US" sz="10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불필요한 자원 낭비 감소 </a:t>
            </a:r>
            <a:r>
              <a:rPr lang="en-US" altLang="ko-KR" sz="10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: AI </a:t>
            </a:r>
            <a:r>
              <a:rPr lang="ko-KR" altLang="en-US" sz="10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리포트를 활용한 의사결정 및 </a:t>
            </a:r>
            <a:r>
              <a:rPr lang="ko-KR" altLang="en-US" sz="1000" dirty="0" err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스마트팜</a:t>
            </a:r>
            <a:r>
              <a:rPr lang="ko-KR" altLang="en-US" sz="10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환경 조정으로 자원 낭비를 최소화</a:t>
            </a:r>
            <a:endParaRPr lang="en-US" altLang="ko-KR" sz="100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ko-KR" altLang="en-US" sz="10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농업 종사자 의존성 약화</a:t>
            </a:r>
            <a:r>
              <a:rPr lang="en-US" altLang="ko-KR" sz="10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: </a:t>
            </a:r>
            <a:r>
              <a:rPr lang="ko-KR" altLang="en-US" sz="10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중앙에서 통합 관리하면서 농업 종사자의 역할이 관리자로 변화</a:t>
            </a:r>
            <a:r>
              <a:rPr lang="en-US" altLang="ko-KR" sz="10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0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인건비 감소</a:t>
            </a:r>
            <a:r>
              <a:rPr lang="en-US" altLang="ko-KR" sz="10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(</a:t>
            </a:r>
            <a:r>
              <a:rPr lang="ko-KR" altLang="en-US" sz="10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개별 </a:t>
            </a:r>
            <a:r>
              <a:rPr lang="en-US" altLang="ko-KR" sz="10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-&gt; </a:t>
            </a:r>
            <a:r>
              <a:rPr lang="ko-KR" altLang="en-US" sz="10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통합</a:t>
            </a:r>
            <a:r>
              <a:rPr lang="en-US" altLang="ko-KR" sz="10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)</a:t>
            </a:r>
          </a:p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ko-KR" altLang="en-US" sz="1000" dirty="0" err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스마트팜</a:t>
            </a:r>
            <a:r>
              <a:rPr lang="ko-KR" altLang="en-US" sz="10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창업 진입장벽 완화 </a:t>
            </a:r>
            <a:r>
              <a:rPr lang="en-US" altLang="ko-KR" sz="10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: </a:t>
            </a:r>
            <a:r>
              <a:rPr lang="ko-KR" altLang="en-US" sz="1000" dirty="0" err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스마트팜</a:t>
            </a:r>
            <a:r>
              <a:rPr lang="ko-KR" altLang="en-US" sz="10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소프트웨어 시스템 개발 부담 완화</a:t>
            </a:r>
            <a:r>
              <a:rPr lang="en-US" altLang="ko-KR" sz="10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(</a:t>
            </a:r>
            <a:r>
              <a:rPr lang="ko-KR" altLang="en-US" sz="10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번들 제공</a:t>
            </a:r>
            <a:r>
              <a:rPr lang="en-US" altLang="ko-KR" sz="10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)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500" b="1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기대 효과</a:t>
            </a:r>
            <a:r>
              <a:rPr lang="en-US" altLang="ko-KR" sz="1000" b="1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:</a:t>
            </a:r>
          </a:p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ko-KR" altLang="en-US" sz="1000" dirty="0" err="1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스마트팜</a:t>
            </a:r>
            <a:r>
              <a:rPr lang="ko-KR" altLang="en-US" sz="10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관련 창업 증가</a:t>
            </a:r>
            <a:endParaRPr lang="en-US" altLang="ko-KR" sz="100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ko-KR" altLang="en-US" sz="10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작물의 품질 및 수확량 향상</a:t>
            </a:r>
            <a:endParaRPr lang="en-US" altLang="ko-KR" sz="100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ko-KR" altLang="en-US" sz="1000" dirty="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운영효율성 증가</a:t>
            </a:r>
            <a:endParaRPr lang="ko-KR" altLang="en-US" sz="1000" b="0" dirty="0">
              <a:solidFill>
                <a:schemeClr val="bg2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96400" y="1381912"/>
            <a:ext cx="1396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활용 분야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: </a:t>
            </a:r>
            <a:endParaRPr lang="en-US" altLang="ko-KR" sz="1200" b="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88259291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테마">
  <a:themeElements>
    <a:clrScheme name="HL">
      <a:dk1>
        <a:srgbClr val="000000"/>
      </a:dk1>
      <a:lt1>
        <a:sysClr val="window" lastClr="FFFFFF"/>
      </a:lt1>
      <a:dk2>
        <a:srgbClr val="3C4146"/>
      </a:dk2>
      <a:lt2>
        <a:srgbClr val="EEECE1"/>
      </a:lt2>
      <a:accent1>
        <a:srgbClr val="00B4ED"/>
      </a:accent1>
      <a:accent2>
        <a:srgbClr val="002B68"/>
      </a:accent2>
      <a:accent3>
        <a:srgbClr val="0033CC"/>
      </a:accent3>
      <a:accent4>
        <a:srgbClr val="006699"/>
      </a:accent4>
      <a:accent5>
        <a:srgbClr val="4BACC6"/>
      </a:accent5>
      <a:accent6>
        <a:srgbClr val="912494"/>
      </a:accent6>
      <a:hlink>
        <a:srgbClr val="FF0066"/>
      </a:hlink>
      <a:folHlink>
        <a:srgbClr val="C00000"/>
      </a:folHlink>
    </a:clrScheme>
    <a:fontScheme name="HL">
      <a:majorFont>
        <a:latin typeface="Roboto"/>
        <a:ea typeface="Noto Sans KR"/>
        <a:cs typeface=""/>
      </a:majorFont>
      <a:minorFont>
        <a:latin typeface="Roboto"/>
        <a:ea typeface="Noto Sans KR"/>
        <a:cs typeface="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5d8d427-6640-476d-99f0-05749d8eac9e">
      <UserInfo>
        <DisplayName>이양용(Yangyong Lee)/팀장/경영전략실.EHS팀/한라홀딩스</DisplayName>
        <AccountId>25</AccountId>
        <AccountType/>
      </UserInfo>
    </SharedWithUsers>
    <lcf76f155ced4ddcb4097134ff3c332f xmlns="96bad1b4-b6eb-40d9-b84b-1b3a488a755f">
      <Terms xmlns="http://schemas.microsoft.com/office/infopath/2007/PartnerControls"/>
    </lcf76f155ced4ddcb4097134ff3c332f>
    <TaxCatchAll xmlns="d5d8d427-6640-476d-99f0-05749d8eac9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10E7598806B915418E05DC423750A02E" ma:contentTypeVersion="16" ma:contentTypeDescription="새 문서를 만듭니다." ma:contentTypeScope="" ma:versionID="663617b2de62ee3a87424f35506bf5c1">
  <xsd:schema xmlns:xsd="http://www.w3.org/2001/XMLSchema" xmlns:xs="http://www.w3.org/2001/XMLSchema" xmlns:p="http://schemas.microsoft.com/office/2006/metadata/properties" xmlns:ns2="96bad1b4-b6eb-40d9-b84b-1b3a488a755f" xmlns:ns3="d5d8d427-6640-476d-99f0-05749d8eac9e" targetNamespace="http://schemas.microsoft.com/office/2006/metadata/properties" ma:root="true" ma:fieldsID="8eeabbcd54e862612a8f0ef425cbde8c" ns2:_="" ns3:_="">
    <xsd:import namespace="96bad1b4-b6eb-40d9-b84b-1b3a488a755f"/>
    <xsd:import namespace="d5d8d427-6640-476d-99f0-05749d8eac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bad1b4-b6eb-40d9-b84b-1b3a488a75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이미지 태그" ma:readOnly="false" ma:fieldId="{5cf76f15-5ced-4ddc-b409-7134ff3c332f}" ma:taxonomyMulti="true" ma:sspId="253f698c-e56c-4c00-9b63-ffb38e18962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d8d427-6640-476d-99f0-05749d8eac9e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공유 대상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세부 정보 공유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f8423f9-ac26-4d93-b1af-19c890f39caa}" ma:internalName="TaxCatchAll" ma:showField="CatchAllData" ma:web="d5d8d427-6640-476d-99f0-05749d8eac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BD25119-6929-4F64-B76D-ACC4C08F49AC}">
  <ds:schemaRefs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dcmitype/"/>
    <ds:schemaRef ds:uri="http://purl.org/dc/terms/"/>
    <ds:schemaRef ds:uri="96bad1b4-b6eb-40d9-b84b-1b3a488a755f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d5d8d427-6640-476d-99f0-05749d8eac9e"/>
  </ds:schemaRefs>
</ds:datastoreItem>
</file>

<file path=customXml/itemProps2.xml><?xml version="1.0" encoding="utf-8"?>
<ds:datastoreItem xmlns:ds="http://schemas.openxmlformats.org/officeDocument/2006/customXml" ds:itemID="{FC6A2E78-E8BE-4C8A-B74F-D10BA35467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bad1b4-b6eb-40d9-b84b-1b3a488a755f"/>
    <ds:schemaRef ds:uri="d5d8d427-6640-476d-99f0-05749d8eac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44F1E91-0A41-445B-A0E6-35586BC1D84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242</TotalTime>
  <Words>268</Words>
  <Application>Microsoft Office PowerPoint</Application>
  <PresentationFormat>A4 용지(210x297mm)</PresentationFormat>
  <Paragraphs>42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8" baseType="lpstr">
      <vt:lpstr>Noto Sans KR</vt:lpstr>
      <vt:lpstr>Roboto</vt:lpstr>
      <vt:lpstr>맑은 고딕</vt:lpstr>
      <vt:lpstr>Arial</vt:lpstr>
      <vt:lpstr>Wingdings</vt:lpstr>
      <vt:lpstr>1_Office 테마</vt:lpstr>
      <vt:lpstr>제안 신청서(1/2)</vt:lpstr>
      <vt:lpstr>제안 신청서(2/2)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안녀</dc:title>
  <dc:creator>엄소연(Soyeon Um)/팀장/경영전략실.HR팀/한라홀딩스</dc:creator>
  <cp:lastModifiedBy>user</cp:lastModifiedBy>
  <cp:revision>33</cp:revision>
  <dcterms:created xsi:type="dcterms:W3CDTF">2022-08-30T05:51:22Z</dcterms:created>
  <dcterms:modified xsi:type="dcterms:W3CDTF">2026-03-11T07:21:51Z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0x01010010E7598806B915418E05DC423750A02E</vt:lpwstr>
  </property>
</Properties>
</file>